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3" r:id="rId2"/>
    <p:sldId id="259" r:id="rId3"/>
    <p:sldId id="384" r:id="rId4"/>
    <p:sldId id="377" r:id="rId5"/>
    <p:sldId id="402" r:id="rId6"/>
    <p:sldId id="390" r:id="rId7"/>
    <p:sldId id="385" r:id="rId8"/>
    <p:sldId id="391" r:id="rId9"/>
    <p:sldId id="395" r:id="rId10"/>
    <p:sldId id="394" r:id="rId11"/>
    <p:sldId id="399" r:id="rId12"/>
    <p:sldId id="401" r:id="rId13"/>
    <p:sldId id="393" r:id="rId14"/>
    <p:sldId id="405" r:id="rId15"/>
    <p:sldId id="404" r:id="rId16"/>
    <p:sldId id="356" r:id="rId17"/>
    <p:sldId id="403" r:id="rId18"/>
    <p:sldId id="398" r:id="rId19"/>
    <p:sldId id="406" r:id="rId20"/>
    <p:sldId id="381" r:id="rId21"/>
    <p:sldId id="40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9DC"/>
    <a:srgbClr val="C4794B"/>
    <a:srgbClr val="E0EEFD"/>
    <a:srgbClr val="061B25"/>
    <a:srgbClr val="1876A2"/>
    <a:srgbClr val="340E31"/>
    <a:srgbClr val="EF8546"/>
    <a:srgbClr val="E97032"/>
    <a:srgbClr val="187FB0"/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5"/>
    <p:restoredTop sz="87619"/>
  </p:normalViewPr>
  <p:slideViewPr>
    <p:cSldViewPr snapToGrid="0">
      <p:cViewPr varScale="1">
        <p:scale>
          <a:sx n="107" d="100"/>
          <a:sy n="107" d="100"/>
        </p:scale>
        <p:origin x="12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F62E2-2B6F-9F4E-A2FB-E03E6739AA33}" type="datetimeFigureOut">
              <a:rPr lang="en-US" smtClean="0"/>
              <a:t>11/5/24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B4AC9F-70A0-D849-BCDD-F79E2CF15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5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79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EC8E8-2A62-173B-23D2-C5AF0BA16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39BBEE-0956-16AA-1065-DADF8F085B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2E4CED-EB85-CBE2-C196-B137A2770E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F70F1-B5E6-7D33-C0B3-9F7D17D025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5751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04DFD-2EFE-E137-C97B-F3800BEF4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699A35-42A6-358D-0F5F-CE13575492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9BE368-5DAD-9E8A-6005-102A1BD2F3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900"/>
              </a:spcBef>
            </a:pPr>
            <a:endParaRPr lang="en-CA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169DD-CDB2-C83C-CF3B-A06BD7B646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3258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31480-F260-D0AB-B849-8644A3D32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6D2A4F-4CE0-1E10-5E73-396AE7AABD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2E0925-C209-B4C7-CC12-6B47D283D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A12654-3D86-55F8-80DB-F47E83DA9F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726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FDC1B-3FFA-0F85-0539-A8599F7AF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481536-4CD0-0D10-A434-177030AFB1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39AAD8-BAC3-A3B8-3875-47776021C8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F2B0D3-A7BF-83DF-B1DC-6BE7D065E8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660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00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75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C52DD-7CF4-190A-09E8-29EC4CAA2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F3D656-79B2-7DC5-2E90-2B2A789127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F3D115-F2AB-8CAC-37CF-B0EEE068F9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3B3C41-9669-DF1F-2EA9-E09C110070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398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BD01D-5A67-9313-45A5-8A5EE2D57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774E09-8A93-1B74-0D13-04E6F6AA0A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1F6EDB-DA07-0D0E-80C5-9CC1061126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for multicollinear data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1F8F8-5984-81BC-A13D-0DC77847FD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993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86D8D-ACD9-1FEA-46A1-CB1512CEB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E6BB2A-8EDD-DC48-3B84-96865D9BFB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1A973D-86AF-4474-0E73-A965046205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for multicollinear data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A47736-8CC9-C8BD-F0BC-7C9D6198ED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6299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31A75-4944-C82A-2659-07161C21A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9B7FA5-F6C8-C8B7-153E-3F61AD4DE9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43B338-A6D7-471D-54FC-1C764A611B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179D61-D333-E686-34B5-72B5B3D638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64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9580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E6B25-1847-1D0B-9505-8932E24A0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C06707-BCBF-E316-3752-03E1C818D1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FE1A6C-6662-2887-C2CE-AD0B592BDD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A33BDC-65D7-3483-A641-A551FD9830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16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0B3BEE-E70E-03A9-D59D-AACCE6758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DC15BF-73A3-6E1E-67B5-DCD9138578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DAE4AD-0BA5-001B-5F78-B2282006E8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ts val="24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F9C8A-DE20-1941-C0C4-9E57A16E6C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377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73A12-A588-F4BB-8F20-EB5C58166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1229C6-1E42-FE35-C334-23620468B2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9B5338-C520-55BA-7639-66EE3211FF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7D9FDC-B115-9387-F3F8-CBB88C35B9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05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F44CAF-82EA-B24D-68C9-609FDA877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DB0DFC-7D46-416F-FA3B-99DE146224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240810-723C-728F-D752-3A95DC6D74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AFF4B7-6F2D-9DF5-61AB-2022F9D6F0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81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2E8C9-576F-A924-D5BD-2843C6DEA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8CB17B-6EBD-8CB5-A2F8-7C09CB8A11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4DEBA6-85D6-DE35-16FA-2FB91F3FD7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16B62-1FBE-7105-EE3C-D5EDB359B0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952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7FB8F-7AE8-9BF8-C2E0-D9B8D77D3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C6348B-F830-CF5C-9010-4E96B77E22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CFFC42-C4A9-F564-CB14-9F59AF14E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ts val="2400"/>
              </a:lnSpc>
            </a:pPr>
            <a:endParaRPr lang="en-CA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EA6624-8867-A027-A5C5-E7A99B3A75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010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C628B-D2BC-7655-5DA3-6A84EA53A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EA2E44-CDBC-C1F4-8887-8FF147B7EC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0B57A1-0649-CC1B-86B7-3FC87EB1D2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b="0" i="0" dirty="0">
                <a:solidFill>
                  <a:srgbClr val="000000"/>
                </a:solidFill>
                <a:effectLst/>
                <a:latin typeface="Times"/>
              </a:rPr>
              <a:t> 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46395-891A-C358-A179-EE96780559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87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7E6D00-9772-A4CD-37DD-A17CBF2F7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C26A5A-903F-2628-A1FF-99E05BD6F1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EA5983-A379-C7FA-6A80-37577C03B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55DC89-4C01-4571-ED0D-38B4BC7B6F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4AC9F-70A0-D849-BCDD-F79E2CF15C4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45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84C5-CC12-1D7E-0DC0-2A1F6D9203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94C885-5B4B-5FB6-0BF4-C51EEE2F55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EC362-14FE-92D7-2191-E94F45850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46B03-E592-3FC5-6F14-D02577CD0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D31E8-E221-75B6-B5C9-80255A107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6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1F83B-7298-C2A4-61BF-AB268B2B4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C21AB-1CD3-9968-CC39-1FEBF6013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089D1-96ED-266A-C385-AF51CCC80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F0F3A-B09E-981E-5229-BABDF6389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EFCB6-1B75-285D-C198-30BB24101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70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F233CD-664A-6098-EC18-B67E79B7E4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8DDBD2-EEB9-A252-0C7C-77B051235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6C2A7-BDB5-0F62-62A0-B0E2E23F5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A8078-B869-E96E-A73A-65937BAD6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0C8D7-746F-0141-C2E5-B5068552B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E9395-785A-E513-5723-E63165521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F7714-79EC-BA8D-4E60-3F8C053BA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3D818-6FD9-E564-01FD-FC94C0630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C18AE-6B72-E19C-DEC0-28738F093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4D8CE-22B0-C1A3-35F7-EE7EAC280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06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5AE11-6D2B-3D10-41CB-F6E98FE21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D457D-C0CC-4C91-B926-EB19C1D97C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FAF8D-25DC-BFCC-FCA6-24642818E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3C88B-9672-684A-982F-AAF8733E9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FB80D-4EBF-D4C9-928F-4054CB9C6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506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EE49-9D2E-45B3-8C43-3A5C4BB50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698BC-8A13-9C84-9331-D3CCED51B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AD19C6-E92F-1BFC-2664-9E3110407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C4A0E1-8DE0-D288-719D-DB5C1D7D3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7EC61-859B-BB60-F2FA-DA7E50CBD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8ACC04-9C35-3AC9-8CFB-496D11999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83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55107-5109-FA79-4C37-45970C352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041C8-303F-874D-D943-3AEE295BE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425C60-6BCA-FCB8-5E37-B00ED082D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B2980-F4FB-7F70-6E4A-52872D998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8EEB33-E5FE-DA43-5321-B4273226D0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063A17-7C9F-788E-6E0E-720B11918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058EFC-C2FC-CEDE-064E-74FDB3349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389797-0A1F-584B-59E3-973CE438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92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37122-64CA-BB90-CE63-936487523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4466CA-7277-0DB3-A1E5-88D35F678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B025F3-F748-931E-4850-48D3FEFA1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859A3D-924B-8554-C39E-13EBF80F3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69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4A3F65-9756-78D7-C5C5-E38BB41DA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3F7F7D-E425-A780-ED1F-27CCD6B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2EAED-89E5-88F2-4D79-00B07435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864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FC3B2-59FA-B8D5-46FF-449146675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7C6F7-4338-529B-659D-37C2B1C68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C3C08D-EA36-7383-4368-EE5E5B347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1FC959-6E90-1844-15E3-8E96598A1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ADC178-B47A-5BDC-B85B-2CFB8A622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8CC1B3-D9E2-B0CE-E3AC-77826F652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48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F067B-4FA0-A147-9980-7BEE7B4F1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D2C360-DB5E-55A9-08E8-E31CEEE262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B9519E-B68B-D43A-72FA-C69BF5C9A4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A6CF99-D357-A2A6-DD7A-0FD69185E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6F89C2-1CBF-9070-C56C-A862EC2C3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6538E1-D383-A2E7-E437-BD60E031E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13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3E8E07-C74B-4307-B5DD-44CACF108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00275-070E-F5A0-9BE2-3F7B4B27F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93759-294B-EC55-2592-6A5AE3B79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F08A79-BB90-7F41-AFEE-2F47D7C21868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48335-67E0-E09E-044D-5FEEB297FB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D4F97-CD47-C75E-BA11-09455D9422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3B44C-F5F0-2C4B-A89E-882B7219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20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radleyboehmke.github.io/HOML/process.html#model-eva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radleyboehmke.github.io/HOML/process.html#model-eva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juanc.olamendy/a-comprehensive-guide-to-regularization-in-machine-learning-9d1243002c5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eremyjordan.me/hyperparameter-tuning/" TargetMode="External"/><Relationship Id="rId4" Type="http://schemas.openxmlformats.org/officeDocument/2006/relationships/hyperlink" Target="https://medium.com/@yennhi95zz/4-a-beginners-guide-to-gradient-descent-in-machine-learning-773ba7cd3dfe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captainozlem/framingham-chd-preprocessed-dat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jpeg"/><Relationship Id="rId18" Type="http://schemas.openxmlformats.org/officeDocument/2006/relationships/image" Target="../media/image1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12" Type="http://schemas.openxmlformats.org/officeDocument/2006/relationships/image" Target="../media/image12.png"/><Relationship Id="rId17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6.jpe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jpeg"/><Relationship Id="rId5" Type="http://schemas.openxmlformats.org/officeDocument/2006/relationships/image" Target="../media/image5.jpeg"/><Relationship Id="rId15" Type="http://schemas.openxmlformats.org/officeDocument/2006/relationships/image" Target="../media/image15.jpeg"/><Relationship Id="rId10" Type="http://schemas.openxmlformats.org/officeDocument/2006/relationships/image" Target="../media/image10.jpeg"/><Relationship Id="rId19" Type="http://schemas.openxmlformats.org/officeDocument/2006/relationships/image" Target="../media/image19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7labs.com/blog/semi-supervised-learning-guid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reinforcement-learning-101-e24b50e1d292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lyticsvidhya.com/blog/2021/06/defining-analysing-and-implementing-imputation-technique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@punya8147_26846/understanding-feature-scaling-in-machine-learning-fe2ea8933b66" TargetMode="External"/><Relationship Id="rId4" Type="http://schemas.openxmlformats.org/officeDocument/2006/relationships/hyperlink" Target="https://medium.com/@chandrikasai9997/data-preprocessing-splitting-scaling-and-encoding-d3505a0d189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7DBC11-4077-79FA-30D8-2FAACE464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1856" y="2944090"/>
            <a:ext cx="4036334" cy="2387600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200" dirty="0">
                <a:latin typeface="Arial" panose="020B0604020202020204" pitchFamily="34" charset="0"/>
                <a:cs typeface="Arial" panose="020B0604020202020204" pitchFamily="34" charset="0"/>
              </a:rPr>
              <a:t>(A Whirlwind) Introduction to Machine Learning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8024B-61E5-F3CE-1D31-85D5199D0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1858" y="953037"/>
            <a:ext cx="4036333" cy="1709849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November 5, 2024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4CA19EC-CE62-F5A8-C1C3-BBB1EDDA7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532" y="449036"/>
            <a:ext cx="4427516" cy="590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9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5C265-6B8D-8201-0BD5-F55A32078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9C2E9F1C-3284-26EC-540E-4EDAD7F395CE}"/>
              </a:ext>
            </a:extLst>
          </p:cNvPr>
          <p:cNvGrpSpPr/>
          <p:nvPr/>
        </p:nvGrpSpPr>
        <p:grpSpPr>
          <a:xfrm>
            <a:off x="5971040" y="2449703"/>
            <a:ext cx="5379713" cy="618589"/>
            <a:chOff x="5690615" y="3392424"/>
            <a:chExt cx="5379713" cy="618589"/>
          </a:xfrm>
        </p:grpSpPr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815DE2E6-5F5F-5856-00BD-5C4B53D0B196}"/>
                </a:ext>
              </a:extLst>
            </p:cNvPr>
            <p:cNvSpPr/>
            <p:nvPr/>
          </p:nvSpPr>
          <p:spPr>
            <a:xfrm>
              <a:off x="5690615" y="3392424"/>
              <a:ext cx="5379713" cy="61858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F797B2D-8E41-6152-3497-1AE3D4681F15}"/>
                </a:ext>
              </a:extLst>
            </p:cNvPr>
            <p:cNvGrpSpPr/>
            <p:nvPr/>
          </p:nvGrpSpPr>
          <p:grpSpPr>
            <a:xfrm>
              <a:off x="6556248" y="3536121"/>
              <a:ext cx="3636264" cy="343984"/>
              <a:chOff x="6458712" y="3195185"/>
              <a:chExt cx="3636264" cy="343984"/>
            </a:xfrm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17AD3DD1-25F8-7585-B165-443E7B33D15F}"/>
                  </a:ext>
                </a:extLst>
              </p:cNvPr>
              <p:cNvSpPr/>
              <p:nvPr/>
            </p:nvSpPr>
            <p:spPr>
              <a:xfrm>
                <a:off x="6458712" y="3195186"/>
                <a:ext cx="1392936" cy="343983"/>
              </a:xfrm>
              <a:prstGeom prst="roundRect">
                <a:avLst/>
              </a:prstGeom>
              <a:solidFill>
                <a:srgbClr val="E0EEFD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</a:p>
            </p:txBody>
          </p:sp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4B63E530-0B6A-91AD-E15A-153317A9E0C8}"/>
                  </a:ext>
                </a:extLst>
              </p:cNvPr>
              <p:cNvSpPr/>
              <p:nvPr/>
            </p:nvSpPr>
            <p:spPr>
              <a:xfrm>
                <a:off x="8702040" y="3195185"/>
                <a:ext cx="1392936" cy="343983"/>
              </a:xfrm>
              <a:prstGeom prst="roundRect">
                <a:avLst/>
              </a:prstGeom>
              <a:solidFill>
                <a:srgbClr val="E0EEFD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TEST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AF312338-09C3-B647-8E0E-B6E441804F7B}"/>
                  </a:ext>
                </a:extLst>
              </p:cNvPr>
              <p:cNvCxnSpPr>
                <a:cxnSpLocks/>
                <a:stCxn id="27" idx="3"/>
                <a:endCxn id="29" idx="1"/>
              </p:cNvCxnSpPr>
              <p:nvPr/>
            </p:nvCxnSpPr>
            <p:spPr>
              <a:xfrm flipV="1">
                <a:off x="7851648" y="3367177"/>
                <a:ext cx="850392" cy="1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907DED3-8039-3D18-A545-2B6A654CC059}"/>
              </a:ext>
            </a:extLst>
          </p:cNvPr>
          <p:cNvGrpSpPr/>
          <p:nvPr/>
        </p:nvGrpSpPr>
        <p:grpSpPr>
          <a:xfrm>
            <a:off x="5964945" y="3377587"/>
            <a:ext cx="5379719" cy="618589"/>
            <a:chOff x="5690615" y="4142077"/>
            <a:chExt cx="5379719" cy="618589"/>
          </a:xfrm>
        </p:grpSpPr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382FD037-4D36-77F2-B794-0A465F064457}"/>
                </a:ext>
              </a:extLst>
            </p:cNvPr>
            <p:cNvSpPr/>
            <p:nvPr/>
          </p:nvSpPr>
          <p:spPr>
            <a:xfrm>
              <a:off x="5690615" y="4142077"/>
              <a:ext cx="5379719" cy="61858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A615186-3E98-3040-1EE7-588D48D6B5B4}"/>
                </a:ext>
              </a:extLst>
            </p:cNvPr>
            <p:cNvGrpSpPr/>
            <p:nvPr/>
          </p:nvGrpSpPr>
          <p:grpSpPr>
            <a:xfrm>
              <a:off x="5782056" y="4273141"/>
              <a:ext cx="5187696" cy="343984"/>
              <a:chOff x="5757672" y="3929157"/>
              <a:chExt cx="5187696" cy="343984"/>
            </a:xfrm>
          </p:grpSpPr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BFDA2AD7-5AE1-789B-51B4-902988FC2877}"/>
                  </a:ext>
                </a:extLst>
              </p:cNvPr>
              <p:cNvSpPr/>
              <p:nvPr/>
            </p:nvSpPr>
            <p:spPr>
              <a:xfrm>
                <a:off x="5757672" y="3929157"/>
                <a:ext cx="1392936" cy="343983"/>
              </a:xfrm>
              <a:prstGeom prst="roundRect">
                <a:avLst/>
              </a:prstGeom>
              <a:solidFill>
                <a:srgbClr val="E0EEFD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</a:p>
            </p:txBody>
          </p:sp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C82DD801-3BCE-7E21-55CD-71D4FC8AA2CD}"/>
                  </a:ext>
                </a:extLst>
              </p:cNvPr>
              <p:cNvSpPr/>
              <p:nvPr/>
            </p:nvSpPr>
            <p:spPr>
              <a:xfrm>
                <a:off x="7653528" y="3929158"/>
                <a:ext cx="1392936" cy="343983"/>
              </a:xfrm>
              <a:prstGeom prst="roundRect">
                <a:avLst/>
              </a:prstGeom>
              <a:solidFill>
                <a:srgbClr val="E0EEFD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VALIDATE</a:t>
                </a: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5C14E8BE-0E17-D96C-0CC8-57E53B41925A}"/>
                  </a:ext>
                </a:extLst>
              </p:cNvPr>
              <p:cNvCxnSpPr>
                <a:cxnSpLocks/>
                <a:stCxn id="35" idx="3"/>
                <a:endCxn id="36" idx="1"/>
              </p:cNvCxnSpPr>
              <p:nvPr/>
            </p:nvCxnSpPr>
            <p:spPr>
              <a:xfrm>
                <a:off x="7150608" y="4101149"/>
                <a:ext cx="502920" cy="1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7C71BE5F-A8D8-9673-063E-223D2B7DC817}"/>
                  </a:ext>
                </a:extLst>
              </p:cNvPr>
              <p:cNvSpPr/>
              <p:nvPr/>
            </p:nvSpPr>
            <p:spPr>
              <a:xfrm>
                <a:off x="9552432" y="3929158"/>
                <a:ext cx="1392936" cy="343983"/>
              </a:xfrm>
              <a:prstGeom prst="roundRect">
                <a:avLst/>
              </a:prstGeom>
              <a:solidFill>
                <a:srgbClr val="E0EEFD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TEST</a:t>
                </a:r>
              </a:p>
            </p:txBody>
          </p: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5EF80C6C-1110-8C83-1928-36B36C54FAE0}"/>
                  </a:ext>
                </a:extLst>
              </p:cNvPr>
              <p:cNvCxnSpPr>
                <a:cxnSpLocks/>
                <a:stCxn id="36" idx="3"/>
                <a:endCxn id="39" idx="1"/>
              </p:cNvCxnSpPr>
              <p:nvPr/>
            </p:nvCxnSpPr>
            <p:spPr>
              <a:xfrm>
                <a:off x="9046464" y="4101150"/>
                <a:ext cx="505968" cy="0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1E4BD63-B4A4-11E6-F15E-12A2A9351DC2}"/>
              </a:ext>
            </a:extLst>
          </p:cNvPr>
          <p:cNvCxnSpPr>
            <a:cxnSpLocks/>
            <a:endCxn id="60" idx="1"/>
          </p:cNvCxnSpPr>
          <p:nvPr/>
        </p:nvCxnSpPr>
        <p:spPr>
          <a:xfrm flipV="1">
            <a:off x="5414772" y="2758998"/>
            <a:ext cx="556268" cy="46816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1E30DE7-2797-EE5B-7DD6-F9A7D9CE4F2D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5414772" y="3227163"/>
            <a:ext cx="550173" cy="459719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D17446F2-78DB-3C40-FBCF-23962B2E3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540" y="4155047"/>
            <a:ext cx="5760339" cy="2411491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F6BE63E-2351-2A83-507E-3994CCB61E80}"/>
              </a:ext>
            </a:extLst>
          </p:cNvPr>
          <p:cNvSpPr/>
          <p:nvPr/>
        </p:nvSpPr>
        <p:spPr>
          <a:xfrm>
            <a:off x="842772" y="781617"/>
            <a:ext cx="4572000" cy="4511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88D685C-8776-B236-F1BF-6713F8DE96D7}"/>
              </a:ext>
            </a:extLst>
          </p:cNvPr>
          <p:cNvGrpSpPr/>
          <p:nvPr/>
        </p:nvGrpSpPr>
        <p:grpSpPr>
          <a:xfrm>
            <a:off x="842772" y="1232721"/>
            <a:ext cx="4572000" cy="737020"/>
            <a:chOff x="646176" y="1840992"/>
            <a:chExt cx="4572000" cy="737020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EFE43B90-7446-3161-59B4-F8E7A4C344DB}"/>
                </a:ext>
              </a:extLst>
            </p:cNvPr>
            <p:cNvSpPr/>
            <p:nvPr/>
          </p:nvSpPr>
          <p:spPr>
            <a:xfrm>
              <a:off x="646176" y="2126908"/>
              <a:ext cx="4572000" cy="451104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Preprocessing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5848C5E-5C52-88BE-112E-D31A68C4C33F}"/>
                </a:ext>
              </a:extLst>
            </p:cNvPr>
            <p:cNvCxnSpPr>
              <a:cxnSpLocks/>
            </p:cNvCxnSpPr>
            <p:nvPr/>
          </p:nvCxnSpPr>
          <p:spPr>
            <a:xfrm>
              <a:off x="2941543" y="184099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3D7E9D1-FA26-0B59-D0F9-EB9A1F89F7E2}"/>
              </a:ext>
            </a:extLst>
          </p:cNvPr>
          <p:cNvGrpSpPr/>
          <p:nvPr/>
        </p:nvGrpSpPr>
        <p:grpSpPr>
          <a:xfrm>
            <a:off x="842772" y="1969741"/>
            <a:ext cx="4572000" cy="737020"/>
            <a:chOff x="646176" y="2578012"/>
            <a:chExt cx="4572000" cy="737020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167F644C-CE1D-7CE9-650E-A1D7C2E80F20}"/>
                </a:ext>
              </a:extLst>
            </p:cNvPr>
            <p:cNvSpPr/>
            <p:nvPr/>
          </p:nvSpPr>
          <p:spPr>
            <a:xfrm>
              <a:off x="646176" y="2863928"/>
              <a:ext cx="4572000" cy="45110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Specification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9EC9712-ED4C-39C8-FA6A-4F100C38370A}"/>
                </a:ext>
              </a:extLst>
            </p:cNvPr>
            <p:cNvCxnSpPr/>
            <p:nvPr/>
          </p:nvCxnSpPr>
          <p:spPr>
            <a:xfrm>
              <a:off x="2927604" y="257801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B0FB787-05C1-9AC7-6821-AE407F6EDFB8}"/>
              </a:ext>
            </a:extLst>
          </p:cNvPr>
          <p:cNvGrpSpPr/>
          <p:nvPr/>
        </p:nvGrpSpPr>
        <p:grpSpPr>
          <a:xfrm>
            <a:off x="838200" y="2706761"/>
            <a:ext cx="4572000" cy="737020"/>
            <a:chOff x="641604" y="3315032"/>
            <a:chExt cx="4572000" cy="737020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D25FA949-8D8B-C0CD-2E71-81CF00122499}"/>
                </a:ext>
              </a:extLst>
            </p:cNvPr>
            <p:cNvSpPr/>
            <p:nvPr/>
          </p:nvSpPr>
          <p:spPr>
            <a:xfrm>
              <a:off x="641604" y="3600948"/>
              <a:ext cx="4572000" cy="45110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Training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6BC47E5E-8CB1-4994-72D6-D1C2CA094E34}"/>
                </a:ext>
              </a:extLst>
            </p:cNvPr>
            <p:cNvCxnSpPr/>
            <p:nvPr/>
          </p:nvCxnSpPr>
          <p:spPr>
            <a:xfrm>
              <a:off x="2927604" y="331503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611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B2236-BE8B-BB5F-EB8D-5535FEAB7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54F0B59-D748-A424-FF33-A077770D0728}"/>
              </a:ext>
            </a:extLst>
          </p:cNvPr>
          <p:cNvCxnSpPr>
            <a:cxnSpLocks/>
          </p:cNvCxnSpPr>
          <p:nvPr/>
        </p:nvCxnSpPr>
        <p:spPr>
          <a:xfrm>
            <a:off x="5410200" y="3944637"/>
            <a:ext cx="280156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FA8676E6-BB40-47C9-C0F2-5D6936BC3010}"/>
              </a:ext>
            </a:extLst>
          </p:cNvPr>
          <p:cNvSpPr/>
          <p:nvPr/>
        </p:nvSpPr>
        <p:spPr>
          <a:xfrm>
            <a:off x="5779262" y="1155987"/>
            <a:ext cx="1336538" cy="52533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Classification error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135049FD-E1A8-EE00-5320-A5317E550705}"/>
              </a:ext>
            </a:extLst>
          </p:cNvPr>
          <p:cNvSpPr/>
          <p:nvPr/>
        </p:nvSpPr>
        <p:spPr>
          <a:xfrm>
            <a:off x="7238497" y="1155987"/>
            <a:ext cx="1336538" cy="52533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Cross-entropy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B6995008-19A8-00FE-F3FB-14A45DDBFE3B}"/>
              </a:ext>
            </a:extLst>
          </p:cNvPr>
          <p:cNvSpPr/>
          <p:nvPr/>
        </p:nvSpPr>
        <p:spPr>
          <a:xfrm>
            <a:off x="5779262" y="1747979"/>
            <a:ext cx="1336538" cy="52533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squared error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8DA3B61F-1772-CBA3-D252-54817D26EA7E}"/>
              </a:ext>
            </a:extLst>
          </p:cNvPr>
          <p:cNvSpPr/>
          <p:nvPr/>
        </p:nvSpPr>
        <p:spPr>
          <a:xfrm>
            <a:off x="7249165" y="1750049"/>
            <a:ext cx="1336538" cy="52533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Gini index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F850207-53FF-97A0-EAAE-A9EB0789A35E}"/>
              </a:ext>
            </a:extLst>
          </p:cNvPr>
          <p:cNvSpPr/>
          <p:nvPr/>
        </p:nvSpPr>
        <p:spPr>
          <a:xfrm>
            <a:off x="5773065" y="2345809"/>
            <a:ext cx="1336538" cy="525337"/>
          </a:xfrm>
          <a:prstGeom prst="roundRect">
            <a:avLst/>
          </a:prstGeom>
          <a:solidFill>
            <a:schemeClr val="bg1"/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0378C04-B558-ED72-7A8F-38C69DDFF8CA}"/>
              </a:ext>
            </a:extLst>
          </p:cNvPr>
          <p:cNvSpPr/>
          <p:nvPr/>
        </p:nvSpPr>
        <p:spPr>
          <a:xfrm>
            <a:off x="7249165" y="2339592"/>
            <a:ext cx="1336538" cy="52533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Precision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39DD935-0195-D13A-9296-B11569206499}"/>
              </a:ext>
            </a:extLst>
          </p:cNvPr>
          <p:cNvSpPr/>
          <p:nvPr/>
        </p:nvSpPr>
        <p:spPr>
          <a:xfrm>
            <a:off x="5773065" y="2939871"/>
            <a:ext cx="1336538" cy="52533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Sensitivity (recall)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B0A1322-02A5-DF0E-CEBA-4D6DB61867B5}"/>
              </a:ext>
            </a:extLst>
          </p:cNvPr>
          <p:cNvSpPr/>
          <p:nvPr/>
        </p:nvSpPr>
        <p:spPr>
          <a:xfrm>
            <a:off x="7249165" y="2939871"/>
            <a:ext cx="1336538" cy="52533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Specificity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646EB85-6615-4581-C431-BE28B7994E7A}"/>
              </a:ext>
            </a:extLst>
          </p:cNvPr>
          <p:cNvSpPr/>
          <p:nvPr/>
        </p:nvSpPr>
        <p:spPr>
          <a:xfrm>
            <a:off x="5773065" y="3533933"/>
            <a:ext cx="2812638" cy="52533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Area under the curve (AUC)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E4A73A38-4571-672D-A555-3C9FDE0B6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88940"/>
              </p:ext>
            </p:extLst>
          </p:nvPr>
        </p:nvGraphicFramePr>
        <p:xfrm>
          <a:off x="5773065" y="3678162"/>
          <a:ext cx="5961601" cy="13319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05644">
                  <a:extLst>
                    <a:ext uri="{9D8B030D-6E8A-4147-A177-3AD203B41FA5}">
                      <a16:colId xmlns:a16="http://schemas.microsoft.com/office/drawing/2014/main" val="1035383961"/>
                    </a:ext>
                  </a:extLst>
                </a:gridCol>
                <a:gridCol w="1405467">
                  <a:extLst>
                    <a:ext uri="{9D8B030D-6E8A-4147-A177-3AD203B41FA5}">
                      <a16:colId xmlns:a16="http://schemas.microsoft.com/office/drawing/2014/main" val="2443820866"/>
                    </a:ext>
                  </a:extLst>
                </a:gridCol>
                <a:gridCol w="1392719">
                  <a:extLst>
                    <a:ext uri="{9D8B030D-6E8A-4147-A177-3AD203B41FA5}">
                      <a16:colId xmlns:a16="http://schemas.microsoft.com/office/drawing/2014/main" val="3399793982"/>
                    </a:ext>
                  </a:extLst>
                </a:gridCol>
                <a:gridCol w="1357771">
                  <a:extLst>
                    <a:ext uri="{9D8B030D-6E8A-4147-A177-3AD203B41FA5}">
                      <a16:colId xmlns:a16="http://schemas.microsoft.com/office/drawing/2014/main" val="4158087000"/>
                    </a:ext>
                  </a:extLst>
                </a:gridCol>
              </a:tblGrid>
              <a:tr h="325373">
                <a:tc rowSpan="2" gridSpan="2">
                  <a:txBody>
                    <a:bodyPr/>
                    <a:lstStyle/>
                    <a:p>
                      <a:pPr algn="ctr"/>
                      <a:endParaRPr lang="en-US" sz="12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79021" marR="79021" marT="39511" marB="39511" anchor="ctr">
                    <a:lnL w="12700" cmpd="sng">
                      <a:noFill/>
                    </a:lnL>
                    <a:lnT w="12700" cmpd="sng">
                      <a:noFill/>
                    </a:lnT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 sz="100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True Outcome</a:t>
                      </a:r>
                    </a:p>
                  </a:txBody>
                  <a:tcPr marL="79021" marR="79021" marT="39511" marB="39511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0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054658"/>
                  </a:ext>
                </a:extLst>
              </a:tr>
              <a:tr h="325373">
                <a:tc gridSpan="2" vMerge="1">
                  <a:txBody>
                    <a:bodyPr/>
                    <a:lstStyle/>
                    <a:p>
                      <a:endParaRPr lang="en-US" sz="100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 sz="10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Yes</a:t>
                      </a:r>
                    </a:p>
                  </a:txBody>
                  <a:tcPr marL="119390" marR="119390" marT="59695" marB="596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No</a:t>
                      </a:r>
                    </a:p>
                  </a:txBody>
                  <a:tcPr marL="119390" marR="119390" marT="59695" marB="5969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725181"/>
                  </a:ext>
                </a:extLst>
              </a:tr>
              <a:tr h="325373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Predicted Outcome</a:t>
                      </a:r>
                    </a:p>
                  </a:txBody>
                  <a:tcPr marL="79021" marR="79021" marT="39511" marB="3951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Yes</a:t>
                      </a:r>
                    </a:p>
                  </a:txBody>
                  <a:tcPr marL="119390" marR="119390" marT="59695" marB="596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True positive</a:t>
                      </a:r>
                    </a:p>
                  </a:txBody>
                  <a:tcPr marL="119390" marR="119390" marT="59695" marB="596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False positive</a:t>
                      </a:r>
                    </a:p>
                  </a:txBody>
                  <a:tcPr marL="119390" marR="119390" marT="59695" marB="5969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572397"/>
                  </a:ext>
                </a:extLst>
              </a:tr>
              <a:tr h="355880">
                <a:tc vMerge="1">
                  <a:txBody>
                    <a:bodyPr/>
                    <a:lstStyle/>
                    <a:p>
                      <a:endParaRPr lang="en-US" sz="100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No</a:t>
                      </a:r>
                    </a:p>
                  </a:txBody>
                  <a:tcPr marL="119390" marR="119390" marT="59695" marB="596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False negative</a:t>
                      </a:r>
                    </a:p>
                  </a:txBody>
                  <a:tcPr marL="119390" marR="119390" marT="59695" marB="596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True negative</a:t>
                      </a:r>
                    </a:p>
                  </a:txBody>
                  <a:tcPr marL="119390" marR="119390" marT="59695" marB="5969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428029"/>
                  </a:ext>
                </a:extLst>
              </a:tr>
            </a:tbl>
          </a:graphicData>
        </a:graphic>
      </p:graphicFrame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BF7E11D5-C02D-88BE-4062-12B6A2E40F46}"/>
              </a:ext>
            </a:extLst>
          </p:cNvPr>
          <p:cNvSpPr/>
          <p:nvPr/>
        </p:nvSpPr>
        <p:spPr>
          <a:xfrm>
            <a:off x="8939526" y="1155987"/>
            <a:ext cx="1336538" cy="525337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squared error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E6B5B6AD-C5BE-631C-A7BB-E5EE7EF8C133}"/>
              </a:ext>
            </a:extLst>
          </p:cNvPr>
          <p:cNvSpPr/>
          <p:nvPr/>
        </p:nvSpPr>
        <p:spPr>
          <a:xfrm>
            <a:off x="10398761" y="1155987"/>
            <a:ext cx="1336538" cy="525337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Root mean squared error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0DB2A9D9-1019-599F-A59C-5EA360117DB4}"/>
              </a:ext>
            </a:extLst>
          </p:cNvPr>
          <p:cNvSpPr/>
          <p:nvPr/>
        </p:nvSpPr>
        <p:spPr>
          <a:xfrm>
            <a:off x="8939526" y="1747979"/>
            <a:ext cx="1336538" cy="525337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absolute error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E50633B1-E979-13B0-1689-A6C58F3B9E17}"/>
              </a:ext>
            </a:extLst>
          </p:cNvPr>
          <p:cNvSpPr/>
          <p:nvPr/>
        </p:nvSpPr>
        <p:spPr>
          <a:xfrm>
            <a:off x="10398761" y="1747979"/>
            <a:ext cx="1336538" cy="525337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Deviance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D594DAC-C795-747D-CB90-7E3B08ED104E}"/>
              </a:ext>
            </a:extLst>
          </p:cNvPr>
          <p:cNvSpPr/>
          <p:nvPr/>
        </p:nvSpPr>
        <p:spPr>
          <a:xfrm>
            <a:off x="8939525" y="2339592"/>
            <a:ext cx="2795765" cy="525337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1400" baseline="30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A4787C02-BD08-F509-0793-DCB6F9025E52}"/>
              </a:ext>
            </a:extLst>
          </p:cNvPr>
          <p:cNvSpPr/>
          <p:nvPr/>
        </p:nvSpPr>
        <p:spPr>
          <a:xfrm>
            <a:off x="8939525" y="2939870"/>
            <a:ext cx="2795765" cy="525337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Root mean squared log error</a:t>
            </a:r>
            <a:endParaRPr lang="en-US" sz="1400" baseline="300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FE9723E-328E-B2A6-4491-21A25550804E}"/>
              </a:ext>
            </a:extLst>
          </p:cNvPr>
          <p:cNvSpPr/>
          <p:nvPr/>
        </p:nvSpPr>
        <p:spPr>
          <a:xfrm>
            <a:off x="842772" y="781617"/>
            <a:ext cx="4572000" cy="4511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9CB9EE18-1F56-CD05-280A-F7CBD3EE7F8D}"/>
              </a:ext>
            </a:extLst>
          </p:cNvPr>
          <p:cNvSpPr/>
          <p:nvPr/>
        </p:nvSpPr>
        <p:spPr>
          <a:xfrm>
            <a:off x="842772" y="1518637"/>
            <a:ext cx="4572000" cy="45110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Preprocessing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FDE3E99-5785-7082-0649-6FDF0CBEA16A}"/>
              </a:ext>
            </a:extLst>
          </p:cNvPr>
          <p:cNvCxnSpPr>
            <a:cxnSpLocks/>
          </p:cNvCxnSpPr>
          <p:nvPr/>
        </p:nvCxnSpPr>
        <p:spPr>
          <a:xfrm>
            <a:off x="3138139" y="1232721"/>
            <a:ext cx="0" cy="28591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D8C04C7-96C8-6C66-BEA2-2E94EC8E321D}"/>
              </a:ext>
            </a:extLst>
          </p:cNvPr>
          <p:cNvSpPr/>
          <p:nvPr/>
        </p:nvSpPr>
        <p:spPr>
          <a:xfrm>
            <a:off x="842772" y="2255657"/>
            <a:ext cx="4572000" cy="45110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Specification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778B898-64C6-ACE2-0FB5-1883155F4275}"/>
              </a:ext>
            </a:extLst>
          </p:cNvPr>
          <p:cNvCxnSpPr/>
          <p:nvPr/>
        </p:nvCxnSpPr>
        <p:spPr>
          <a:xfrm>
            <a:off x="3124200" y="1969741"/>
            <a:ext cx="0" cy="28591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D0F9E07-E2A1-44B5-5858-D3EAFD4C4B0D}"/>
              </a:ext>
            </a:extLst>
          </p:cNvPr>
          <p:cNvSpPr/>
          <p:nvPr/>
        </p:nvSpPr>
        <p:spPr>
          <a:xfrm>
            <a:off x="838200" y="2992677"/>
            <a:ext cx="4572000" cy="45110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Model Training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D237EDA-26F0-8089-97A6-4A7B2F310C8F}"/>
              </a:ext>
            </a:extLst>
          </p:cNvPr>
          <p:cNvCxnSpPr/>
          <p:nvPr/>
        </p:nvCxnSpPr>
        <p:spPr>
          <a:xfrm>
            <a:off x="3124200" y="2706761"/>
            <a:ext cx="0" cy="28591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9443735-33A0-ABCB-3D37-52E0F8BC64C7}"/>
              </a:ext>
            </a:extLst>
          </p:cNvPr>
          <p:cNvSpPr/>
          <p:nvPr/>
        </p:nvSpPr>
        <p:spPr>
          <a:xfrm>
            <a:off x="838200" y="3729697"/>
            <a:ext cx="4572000" cy="451104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9D938F-65CF-4D2F-16FB-CB229203E100}"/>
              </a:ext>
            </a:extLst>
          </p:cNvPr>
          <p:cNvCxnSpPr/>
          <p:nvPr/>
        </p:nvCxnSpPr>
        <p:spPr>
          <a:xfrm>
            <a:off x="3124200" y="3443781"/>
            <a:ext cx="0" cy="28591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507" name="Group 21506">
            <a:extLst>
              <a:ext uri="{FF2B5EF4-FFF2-40B4-BE49-F238E27FC236}">
                <a16:creationId xmlns:a16="http://schemas.microsoft.com/office/drawing/2014/main" id="{03F878D6-75F2-371F-0412-12D468DF0206}"/>
              </a:ext>
            </a:extLst>
          </p:cNvPr>
          <p:cNvGrpSpPr/>
          <p:nvPr/>
        </p:nvGrpSpPr>
        <p:grpSpPr>
          <a:xfrm>
            <a:off x="10237541" y="6446909"/>
            <a:ext cx="1871188" cy="309416"/>
            <a:chOff x="10237541" y="6446909"/>
            <a:chExt cx="1871188" cy="309416"/>
          </a:xfrm>
        </p:grpSpPr>
        <p:sp>
          <p:nvSpPr>
            <p:cNvPr id="21508" name="5-Point Star 21507">
              <a:extLst>
                <a:ext uri="{FF2B5EF4-FFF2-40B4-BE49-F238E27FC236}">
                  <a16:creationId xmlns:a16="http://schemas.microsoft.com/office/drawing/2014/main" id="{2D4BD1AE-F6F1-7D47-4F31-7DF3C0EE0F6B}"/>
                </a:ext>
              </a:extLst>
            </p:cNvPr>
            <p:cNvSpPr/>
            <p:nvPr/>
          </p:nvSpPr>
          <p:spPr>
            <a:xfrm>
              <a:off x="10237541" y="6446909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1509" name="TextBox 21508">
              <a:extLst>
                <a:ext uri="{FF2B5EF4-FFF2-40B4-BE49-F238E27FC236}">
                  <a16:creationId xmlns:a16="http://schemas.microsoft.com/office/drawing/2014/main" id="{A47C49EB-49D7-FAD7-37F8-A81BDDF01BCD}"/>
                </a:ext>
              </a:extLst>
            </p:cNvPr>
            <p:cNvSpPr txBox="1"/>
            <p:nvPr/>
          </p:nvSpPr>
          <p:spPr>
            <a:xfrm>
              <a:off x="10531053" y="6448548"/>
              <a:ext cx="15776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LINK to more info</a:t>
              </a:r>
            </a:p>
          </p:txBody>
        </p:sp>
      </p:grpSp>
      <p:grpSp>
        <p:nvGrpSpPr>
          <p:cNvPr id="21512" name="Group 21511">
            <a:extLst>
              <a:ext uri="{FF2B5EF4-FFF2-40B4-BE49-F238E27FC236}">
                <a16:creationId xmlns:a16="http://schemas.microsoft.com/office/drawing/2014/main" id="{BD8239D0-C2FC-E9B6-575C-3E4579133AE0}"/>
              </a:ext>
            </a:extLst>
          </p:cNvPr>
          <p:cNvGrpSpPr/>
          <p:nvPr/>
        </p:nvGrpSpPr>
        <p:grpSpPr>
          <a:xfrm>
            <a:off x="5779262" y="564728"/>
            <a:ext cx="2918064" cy="516317"/>
            <a:chOff x="5779262" y="564728"/>
            <a:chExt cx="2918064" cy="516317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8953E35E-6083-5376-243D-93830A00141E}"/>
                </a:ext>
              </a:extLst>
            </p:cNvPr>
            <p:cNvSpPr/>
            <p:nvPr/>
          </p:nvSpPr>
          <p:spPr>
            <a:xfrm>
              <a:off x="5779262" y="675619"/>
              <a:ext cx="2795773" cy="405426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Classification Models</a:t>
              </a:r>
              <a:endPara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510" name="5-Point Star 21509">
              <a:extLst>
                <a:ext uri="{FF2B5EF4-FFF2-40B4-BE49-F238E27FC236}">
                  <a16:creationId xmlns:a16="http://schemas.microsoft.com/office/drawing/2014/main" id="{2F35ABEF-565E-068B-1ADC-832BD4CFA349}"/>
                </a:ext>
              </a:extLst>
            </p:cNvPr>
            <p:cNvSpPr/>
            <p:nvPr/>
          </p:nvSpPr>
          <p:spPr>
            <a:xfrm>
              <a:off x="8403814" y="564728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21513" name="Group 21512">
            <a:extLst>
              <a:ext uri="{FF2B5EF4-FFF2-40B4-BE49-F238E27FC236}">
                <a16:creationId xmlns:a16="http://schemas.microsoft.com/office/drawing/2014/main" id="{2F602BB2-33AF-E1F1-ECD1-CD19CA89C209}"/>
              </a:ext>
            </a:extLst>
          </p:cNvPr>
          <p:cNvGrpSpPr/>
          <p:nvPr/>
        </p:nvGrpSpPr>
        <p:grpSpPr>
          <a:xfrm>
            <a:off x="8939526" y="559753"/>
            <a:ext cx="2942520" cy="521292"/>
            <a:chOff x="8939526" y="559753"/>
            <a:chExt cx="2942520" cy="521292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9E8A2FEC-B313-4C75-7A86-B0087DD39199}"/>
                </a:ext>
              </a:extLst>
            </p:cNvPr>
            <p:cNvSpPr/>
            <p:nvPr/>
          </p:nvSpPr>
          <p:spPr>
            <a:xfrm>
              <a:off x="8939526" y="675620"/>
              <a:ext cx="2795773" cy="405425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Regression Models</a:t>
              </a:r>
              <a:endPara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511" name="5-Point Star 21510">
              <a:extLst>
                <a:ext uri="{FF2B5EF4-FFF2-40B4-BE49-F238E27FC236}">
                  <a16:creationId xmlns:a16="http://schemas.microsoft.com/office/drawing/2014/main" id="{69B194C6-46F0-089F-490A-73D6A85F23D1}"/>
                </a:ext>
              </a:extLst>
            </p:cNvPr>
            <p:cNvSpPr/>
            <p:nvPr/>
          </p:nvSpPr>
          <p:spPr>
            <a:xfrm>
              <a:off x="11588534" y="559753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7586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  <p:bldP spid="50" grpId="0" animBg="1"/>
      <p:bldP spid="2" grpId="0" animBg="1"/>
      <p:bldP spid="17" grpId="0" animBg="1"/>
      <p:bldP spid="18" grpId="0" animBg="1"/>
      <p:bldP spid="19" grpId="0" animBg="1"/>
      <p:bldP spid="20" grpId="0" animBg="1"/>
      <p:bldP spid="43" grpId="0" animBg="1"/>
      <p:bldP spid="44" grpId="0" animBg="1"/>
      <p:bldP spid="45" grpId="0" animBg="1"/>
      <p:bldP spid="46" grpId="0" animBg="1"/>
      <p:bldP spid="21" grpId="0" animBg="1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A5623-B1AE-6177-25AB-1EFAFA432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927AF92-17DB-AED9-2621-DA50CA4AF848}"/>
              </a:ext>
            </a:extLst>
          </p:cNvPr>
          <p:cNvCxnSpPr>
            <a:cxnSpLocks/>
          </p:cNvCxnSpPr>
          <p:nvPr/>
        </p:nvCxnSpPr>
        <p:spPr>
          <a:xfrm>
            <a:off x="5410200" y="3944637"/>
            <a:ext cx="362865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DFDBEC2-4C06-02C3-D5B5-CCACC174F4BA}"/>
              </a:ext>
            </a:extLst>
          </p:cNvPr>
          <p:cNvGrpSpPr/>
          <p:nvPr/>
        </p:nvGrpSpPr>
        <p:grpSpPr>
          <a:xfrm>
            <a:off x="5773065" y="675619"/>
            <a:ext cx="2812638" cy="3383651"/>
            <a:chOff x="9067801" y="1414827"/>
            <a:chExt cx="2812638" cy="3383651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F79241F-81E4-20AF-5B3E-8B64A8FD42AD}"/>
                </a:ext>
              </a:extLst>
            </p:cNvPr>
            <p:cNvGrpSpPr/>
            <p:nvPr/>
          </p:nvGrpSpPr>
          <p:grpSpPr>
            <a:xfrm>
              <a:off x="9073998" y="1414827"/>
              <a:ext cx="2806441" cy="1599767"/>
              <a:chOff x="8743947" y="1409212"/>
              <a:chExt cx="2806441" cy="1599767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B2549F7-F8D7-077F-5E72-ACBD92623065}"/>
                  </a:ext>
                </a:extLst>
              </p:cNvPr>
              <p:cNvGrpSpPr/>
              <p:nvPr/>
            </p:nvGrpSpPr>
            <p:grpSpPr>
              <a:xfrm>
                <a:off x="8743947" y="1889580"/>
                <a:ext cx="2806441" cy="1119399"/>
                <a:chOff x="8743947" y="1889580"/>
                <a:chExt cx="2806441" cy="1119399"/>
              </a:xfrm>
            </p:grpSpPr>
            <p:sp>
              <p:nvSpPr>
                <p:cNvPr id="47" name="Rounded Rectangle 46">
                  <a:extLst>
                    <a:ext uri="{FF2B5EF4-FFF2-40B4-BE49-F238E27FC236}">
                      <a16:creationId xmlns:a16="http://schemas.microsoft.com/office/drawing/2014/main" id="{7574E1E2-DAEE-BEE1-7BEE-63BB76E30CF4}"/>
                    </a:ext>
                  </a:extLst>
                </p:cNvPr>
                <p:cNvSpPr/>
                <p:nvPr/>
              </p:nvSpPr>
              <p:spPr>
                <a:xfrm>
                  <a:off x="8743947" y="1889580"/>
                  <a:ext cx="1336538" cy="525337"/>
                </a:xfrm>
                <a:prstGeom prst="roundRect">
                  <a:avLst/>
                </a:prstGeom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accent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Classification error</a:t>
                  </a:r>
                </a:p>
              </p:txBody>
            </p:sp>
            <p:sp>
              <p:nvSpPr>
                <p:cNvPr id="48" name="Rounded Rectangle 47">
                  <a:extLst>
                    <a:ext uri="{FF2B5EF4-FFF2-40B4-BE49-F238E27FC236}">
                      <a16:creationId xmlns:a16="http://schemas.microsoft.com/office/drawing/2014/main" id="{4BA1FCB6-97B5-4E2A-BD62-A619E81A7AD5}"/>
                    </a:ext>
                  </a:extLst>
                </p:cNvPr>
                <p:cNvSpPr/>
                <p:nvPr/>
              </p:nvSpPr>
              <p:spPr>
                <a:xfrm>
                  <a:off x="10203182" y="1889580"/>
                  <a:ext cx="1336538" cy="525337"/>
                </a:xfrm>
                <a:prstGeom prst="roundRect">
                  <a:avLst/>
                </a:prstGeom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accent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Cross-entropy</a:t>
                  </a:r>
                </a:p>
              </p:txBody>
            </p:sp>
            <p:sp>
              <p:nvSpPr>
                <p:cNvPr id="49" name="Rounded Rectangle 48">
                  <a:extLst>
                    <a:ext uri="{FF2B5EF4-FFF2-40B4-BE49-F238E27FC236}">
                      <a16:creationId xmlns:a16="http://schemas.microsoft.com/office/drawing/2014/main" id="{4B7717A3-A260-625C-BEE9-C772CBB4FDC6}"/>
                    </a:ext>
                  </a:extLst>
                </p:cNvPr>
                <p:cNvSpPr/>
                <p:nvPr/>
              </p:nvSpPr>
              <p:spPr>
                <a:xfrm>
                  <a:off x="8743947" y="2481572"/>
                  <a:ext cx="1336538" cy="525337"/>
                </a:xfrm>
                <a:prstGeom prst="roundRect">
                  <a:avLst/>
                </a:prstGeom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accent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Mean squared error</a:t>
                  </a:r>
                </a:p>
              </p:txBody>
            </p:sp>
            <p:sp>
              <p:nvSpPr>
                <p:cNvPr id="50" name="Rounded Rectangle 49">
                  <a:extLst>
                    <a:ext uri="{FF2B5EF4-FFF2-40B4-BE49-F238E27FC236}">
                      <a16:creationId xmlns:a16="http://schemas.microsoft.com/office/drawing/2014/main" id="{90C7E3AD-FF41-E172-A3AB-A825B80B4812}"/>
                    </a:ext>
                  </a:extLst>
                </p:cNvPr>
                <p:cNvSpPr/>
                <p:nvPr/>
              </p:nvSpPr>
              <p:spPr>
                <a:xfrm>
                  <a:off x="10213850" y="2483642"/>
                  <a:ext cx="1336538" cy="525337"/>
                </a:xfrm>
                <a:prstGeom prst="roundRect">
                  <a:avLst/>
                </a:prstGeom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accent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Gini index</a:t>
                  </a:r>
                </a:p>
              </p:txBody>
            </p:sp>
          </p:grpSp>
          <p:sp>
            <p:nvSpPr>
              <p:cNvPr id="53" name="Rounded Rectangle 52">
                <a:extLst>
                  <a:ext uri="{FF2B5EF4-FFF2-40B4-BE49-F238E27FC236}">
                    <a16:creationId xmlns:a16="http://schemas.microsoft.com/office/drawing/2014/main" id="{D87F0218-5B34-F82D-07CB-7B042B686C2D}"/>
                  </a:ext>
                </a:extLst>
              </p:cNvPr>
              <p:cNvSpPr/>
              <p:nvPr/>
            </p:nvSpPr>
            <p:spPr>
              <a:xfrm>
                <a:off x="8743947" y="1409212"/>
                <a:ext cx="2795773" cy="405426"/>
              </a:xfrm>
              <a:prstGeom prst="round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Classification Models</a:t>
                </a:r>
                <a:endParaRPr 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7A71A791-9CA8-6917-B096-81939FC4AF77}"/>
                </a:ext>
              </a:extLst>
            </p:cNvPr>
            <p:cNvSpPr/>
            <p:nvPr/>
          </p:nvSpPr>
          <p:spPr>
            <a:xfrm>
              <a:off x="9067801" y="3085017"/>
              <a:ext cx="1336538" cy="525337"/>
            </a:xfrm>
            <a:prstGeom prst="roundRect">
              <a:avLst/>
            </a:prstGeom>
            <a:solidFill>
              <a:schemeClr val="bg1"/>
            </a:solidFill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Accuracy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C608678E-7B91-0FF9-395E-61396328789A}"/>
                </a:ext>
              </a:extLst>
            </p:cNvPr>
            <p:cNvSpPr/>
            <p:nvPr/>
          </p:nvSpPr>
          <p:spPr>
            <a:xfrm>
              <a:off x="10543901" y="3078800"/>
              <a:ext cx="1336538" cy="525337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Precision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8A127CF9-104A-98D7-A681-1075430C9453}"/>
                </a:ext>
              </a:extLst>
            </p:cNvPr>
            <p:cNvSpPr/>
            <p:nvPr/>
          </p:nvSpPr>
          <p:spPr>
            <a:xfrm>
              <a:off x="9067801" y="3679079"/>
              <a:ext cx="1336538" cy="525337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Sensitivity (recall)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28C8B9C6-B109-AFE6-7AD4-6852D9D8CCED}"/>
                </a:ext>
              </a:extLst>
            </p:cNvPr>
            <p:cNvSpPr/>
            <p:nvPr/>
          </p:nvSpPr>
          <p:spPr>
            <a:xfrm>
              <a:off x="10543901" y="3679079"/>
              <a:ext cx="1336538" cy="525337"/>
            </a:xfrm>
            <a:prstGeom prst="round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Specificity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B79BCE41-E6C8-FA59-0717-CB315C5DECB9}"/>
                </a:ext>
              </a:extLst>
            </p:cNvPr>
            <p:cNvSpPr/>
            <p:nvPr/>
          </p:nvSpPr>
          <p:spPr>
            <a:xfrm>
              <a:off x="9067801" y="4273141"/>
              <a:ext cx="2812638" cy="525337"/>
            </a:xfrm>
            <a:prstGeom prst="round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Area under the curve (AUC)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5E3DF08-2840-8A96-9764-F4863E9E6544}"/>
              </a:ext>
            </a:extLst>
          </p:cNvPr>
          <p:cNvGrpSpPr/>
          <p:nvPr/>
        </p:nvGrpSpPr>
        <p:grpSpPr>
          <a:xfrm>
            <a:off x="8939525" y="675620"/>
            <a:ext cx="2795774" cy="2789587"/>
            <a:chOff x="8939525" y="881724"/>
            <a:chExt cx="2795774" cy="278958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3C947CF-0B13-B4D5-754F-CBFD7E40BE94}"/>
                </a:ext>
              </a:extLst>
            </p:cNvPr>
            <p:cNvGrpSpPr/>
            <p:nvPr/>
          </p:nvGrpSpPr>
          <p:grpSpPr>
            <a:xfrm>
              <a:off x="8939525" y="881724"/>
              <a:ext cx="2795774" cy="2189309"/>
              <a:chOff x="6095999" y="1414828"/>
              <a:chExt cx="2795774" cy="2189309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8E0677C1-2B94-D6D0-8773-E86BD6BA69D1}"/>
                  </a:ext>
                </a:extLst>
              </p:cNvPr>
              <p:cNvGrpSpPr/>
              <p:nvPr/>
            </p:nvGrpSpPr>
            <p:grpSpPr>
              <a:xfrm>
                <a:off x="6096000" y="1414828"/>
                <a:ext cx="2795773" cy="1597696"/>
                <a:chOff x="5948174" y="-90947"/>
                <a:chExt cx="2795773" cy="1597696"/>
              </a:xfrm>
            </p:grpSpPr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9A1DE4A4-1EEB-B7C1-0779-B19FBF683811}"/>
                    </a:ext>
                  </a:extLst>
                </p:cNvPr>
                <p:cNvGrpSpPr/>
                <p:nvPr/>
              </p:nvGrpSpPr>
              <p:grpSpPr>
                <a:xfrm>
                  <a:off x="5948174" y="389420"/>
                  <a:ext cx="2795773" cy="1117329"/>
                  <a:chOff x="5948174" y="389420"/>
                  <a:chExt cx="2795773" cy="1117329"/>
                </a:xfrm>
              </p:grpSpPr>
              <p:sp>
                <p:nvSpPr>
                  <p:cNvPr id="43" name="Rounded Rectangle 42">
                    <a:extLst>
                      <a:ext uri="{FF2B5EF4-FFF2-40B4-BE49-F238E27FC236}">
                        <a16:creationId xmlns:a16="http://schemas.microsoft.com/office/drawing/2014/main" id="{5D54132F-BA23-F900-125F-05F39B1CFEA2}"/>
                      </a:ext>
                    </a:extLst>
                  </p:cNvPr>
                  <p:cNvSpPr/>
                  <p:nvPr/>
                </p:nvSpPr>
                <p:spPr>
                  <a:xfrm>
                    <a:off x="5948174" y="389420"/>
                    <a:ext cx="1336538" cy="525337"/>
                  </a:xfrm>
                  <a:prstGeom prst="roundRect">
                    <a:avLst/>
                  </a:prstGeom>
                  <a:ln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400" dirty="0">
                        <a:solidFill>
                          <a:schemeClr val="accent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Mean squared error</a:t>
                    </a:r>
                  </a:p>
                </p:txBody>
              </p:sp>
              <p:sp>
                <p:nvSpPr>
                  <p:cNvPr id="44" name="Rounded Rectangle 43">
                    <a:extLst>
                      <a:ext uri="{FF2B5EF4-FFF2-40B4-BE49-F238E27FC236}">
                        <a16:creationId xmlns:a16="http://schemas.microsoft.com/office/drawing/2014/main" id="{84D56B88-7FD2-FB1F-6AC5-9E87C604F9BC}"/>
                      </a:ext>
                    </a:extLst>
                  </p:cNvPr>
                  <p:cNvSpPr/>
                  <p:nvPr/>
                </p:nvSpPr>
                <p:spPr>
                  <a:xfrm>
                    <a:off x="7407409" y="389420"/>
                    <a:ext cx="1336538" cy="525337"/>
                  </a:xfrm>
                  <a:prstGeom prst="roundRect">
                    <a:avLst/>
                  </a:prstGeom>
                  <a:solidFill>
                    <a:schemeClr val="accent6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4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Root mean squared error</a:t>
                    </a:r>
                  </a:p>
                </p:txBody>
              </p:sp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84A3E64C-62BE-0C1A-4F30-75BD3E646D16}"/>
                      </a:ext>
                    </a:extLst>
                  </p:cNvPr>
                  <p:cNvSpPr/>
                  <p:nvPr/>
                </p:nvSpPr>
                <p:spPr>
                  <a:xfrm>
                    <a:off x="5948174" y="981412"/>
                    <a:ext cx="1336538" cy="525337"/>
                  </a:xfrm>
                  <a:prstGeom prst="roundRect">
                    <a:avLst/>
                  </a:prstGeom>
                  <a:ln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400" dirty="0">
                        <a:solidFill>
                          <a:schemeClr val="accent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Mean absolute error</a:t>
                    </a:r>
                  </a:p>
                </p:txBody>
              </p:sp>
              <p:sp>
                <p:nvSpPr>
                  <p:cNvPr id="46" name="Rounded Rectangle 45">
                    <a:extLst>
                      <a:ext uri="{FF2B5EF4-FFF2-40B4-BE49-F238E27FC236}">
                        <a16:creationId xmlns:a16="http://schemas.microsoft.com/office/drawing/2014/main" id="{B8D747F9-8D60-1A27-9CF6-E29667A1498C}"/>
                      </a:ext>
                    </a:extLst>
                  </p:cNvPr>
                  <p:cNvSpPr/>
                  <p:nvPr/>
                </p:nvSpPr>
                <p:spPr>
                  <a:xfrm>
                    <a:off x="7407409" y="981412"/>
                    <a:ext cx="1336538" cy="525337"/>
                  </a:xfrm>
                  <a:prstGeom prst="roundRect">
                    <a:avLst/>
                  </a:prstGeom>
                  <a:ln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400" dirty="0">
                        <a:solidFill>
                          <a:schemeClr val="accent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Deviance</a:t>
                    </a:r>
                  </a:p>
                </p:txBody>
              </p:sp>
            </p:grpSp>
            <p:sp>
              <p:nvSpPr>
                <p:cNvPr id="54" name="Rounded Rectangle 53">
                  <a:extLst>
                    <a:ext uri="{FF2B5EF4-FFF2-40B4-BE49-F238E27FC236}">
                      <a16:creationId xmlns:a16="http://schemas.microsoft.com/office/drawing/2014/main" id="{BA53F7F1-1D35-D6D0-B5C0-57693CD71D40}"/>
                    </a:ext>
                  </a:extLst>
                </p:cNvPr>
                <p:cNvSpPr/>
                <p:nvPr/>
              </p:nvSpPr>
              <p:spPr>
                <a:xfrm>
                  <a:off x="5948174" y="-90947"/>
                  <a:ext cx="2795773" cy="405425"/>
                </a:xfrm>
                <a:prstGeom prst="roundRect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  <a:hlinkClick r:id="rId3">
                        <a:extLst>
                          <a:ext uri="{A12FA001-AC4F-418D-AE19-62706E023703}">
                            <ahyp:hlinkClr xmlns:ahyp="http://schemas.microsoft.com/office/drawing/2018/hyperlinkcolor" val="tx"/>
                          </a:ext>
                        </a:extLst>
                      </a:hlinkClick>
                    </a:rPr>
                    <a:t>Regression Models</a:t>
                  </a:r>
                  <a:endParaRPr lang="en-US" sz="1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7E8B8A3A-7745-6CB8-CDDB-4FE923DA24EE}"/>
                  </a:ext>
                </a:extLst>
              </p:cNvPr>
              <p:cNvSpPr/>
              <p:nvPr/>
            </p:nvSpPr>
            <p:spPr>
              <a:xfrm>
                <a:off x="6095999" y="3078800"/>
                <a:ext cx="2795765" cy="525337"/>
              </a:xfrm>
              <a:prstGeom prst="roundRect">
                <a:avLst/>
              </a:pr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accent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</a:t>
                </a:r>
                <a:r>
                  <a:rPr lang="en-US" sz="1400" baseline="30000" dirty="0">
                    <a:solidFill>
                      <a:schemeClr val="accent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F868BB7E-70D1-2CD1-78BD-400707743D93}"/>
                </a:ext>
              </a:extLst>
            </p:cNvPr>
            <p:cNvSpPr/>
            <p:nvPr/>
          </p:nvSpPr>
          <p:spPr>
            <a:xfrm>
              <a:off x="8939525" y="3145974"/>
              <a:ext cx="2795765" cy="525337"/>
            </a:xfrm>
            <a:prstGeom prst="round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Root mean squared log error</a:t>
              </a:r>
              <a:endParaRPr lang="en-US" sz="1400" baseline="30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2" name="Picture 2" descr="ROC curve.">
            <a:extLst>
              <a:ext uri="{FF2B5EF4-FFF2-40B4-BE49-F238E27FC236}">
                <a16:creationId xmlns:a16="http://schemas.microsoft.com/office/drawing/2014/main" id="{A26BBBC8-A2D8-052D-0D14-27348FC5D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1004" y="4273141"/>
            <a:ext cx="2896322" cy="2027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19D0B4AF-1729-47C4-C0DC-208DAA5BCB09}"/>
              </a:ext>
            </a:extLst>
          </p:cNvPr>
          <p:cNvGrpSpPr/>
          <p:nvPr/>
        </p:nvGrpSpPr>
        <p:grpSpPr>
          <a:xfrm>
            <a:off x="8939525" y="3796601"/>
            <a:ext cx="3033804" cy="2504106"/>
            <a:chOff x="8936604" y="3796601"/>
            <a:chExt cx="3033804" cy="2504106"/>
          </a:xfrm>
        </p:grpSpPr>
        <p:pic>
          <p:nvPicPr>
            <p:cNvPr id="26630" name="Picture 6" descr="An Introduction to Linear Regression Analysis">
              <a:extLst>
                <a:ext uri="{FF2B5EF4-FFF2-40B4-BE49-F238E27FC236}">
                  <a16:creationId xmlns:a16="http://schemas.microsoft.com/office/drawing/2014/main" id="{CBFBA36E-4394-5F1B-7FA5-B91D2CEA532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25" r="25827"/>
            <a:stretch/>
          </p:blipFill>
          <p:spPr bwMode="auto">
            <a:xfrm>
              <a:off x="8936604" y="3796601"/>
              <a:ext cx="3033804" cy="25041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" descr="Root-Mean-Square Error in R Programming - GeeksforGeeks">
              <a:extLst>
                <a:ext uri="{FF2B5EF4-FFF2-40B4-BE49-F238E27FC236}">
                  <a16:creationId xmlns:a16="http://schemas.microsoft.com/office/drawing/2014/main" id="{968A6881-5E14-C3E6-6D89-8F9DC3F3BC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1054" y="3810594"/>
              <a:ext cx="1606686" cy="536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B3EDD40B-B542-5F14-DB13-9477B1678192}"/>
              </a:ext>
            </a:extLst>
          </p:cNvPr>
          <p:cNvSpPr/>
          <p:nvPr/>
        </p:nvSpPr>
        <p:spPr>
          <a:xfrm>
            <a:off x="842772" y="781617"/>
            <a:ext cx="4572000" cy="4511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9AB5C96-27A1-2287-DF6B-3CAA0DF2C7D4}"/>
              </a:ext>
            </a:extLst>
          </p:cNvPr>
          <p:cNvGrpSpPr/>
          <p:nvPr/>
        </p:nvGrpSpPr>
        <p:grpSpPr>
          <a:xfrm>
            <a:off x="842772" y="1232721"/>
            <a:ext cx="4572000" cy="737020"/>
            <a:chOff x="646176" y="1840992"/>
            <a:chExt cx="4572000" cy="73702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AF8EB12F-FC8B-F4A1-561A-4BCD0C9B77C3}"/>
                </a:ext>
              </a:extLst>
            </p:cNvPr>
            <p:cNvSpPr/>
            <p:nvPr/>
          </p:nvSpPr>
          <p:spPr>
            <a:xfrm>
              <a:off x="646176" y="2126908"/>
              <a:ext cx="4572000" cy="451104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Preprocessing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5DE656C-6438-D374-15E0-56E861EF6D27}"/>
                </a:ext>
              </a:extLst>
            </p:cNvPr>
            <p:cNvCxnSpPr>
              <a:cxnSpLocks/>
            </p:cNvCxnSpPr>
            <p:nvPr/>
          </p:nvCxnSpPr>
          <p:spPr>
            <a:xfrm>
              <a:off x="2941543" y="184099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8A25F94-05D3-E77D-43D7-D7B04BAF9CFD}"/>
              </a:ext>
            </a:extLst>
          </p:cNvPr>
          <p:cNvGrpSpPr/>
          <p:nvPr/>
        </p:nvGrpSpPr>
        <p:grpSpPr>
          <a:xfrm>
            <a:off x="842772" y="1969741"/>
            <a:ext cx="4572000" cy="737020"/>
            <a:chOff x="646176" y="2578012"/>
            <a:chExt cx="4572000" cy="737020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B809C4EE-847A-E167-E8EC-9C85126FA7C5}"/>
                </a:ext>
              </a:extLst>
            </p:cNvPr>
            <p:cNvSpPr/>
            <p:nvPr/>
          </p:nvSpPr>
          <p:spPr>
            <a:xfrm>
              <a:off x="646176" y="2863928"/>
              <a:ext cx="4572000" cy="45110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Specification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D68B3F87-70E2-FB0F-3D2D-CA841CB107D2}"/>
                </a:ext>
              </a:extLst>
            </p:cNvPr>
            <p:cNvCxnSpPr/>
            <p:nvPr/>
          </p:nvCxnSpPr>
          <p:spPr>
            <a:xfrm>
              <a:off x="2927604" y="257801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45700A5-DDEC-23B6-9201-0153312A3E74}"/>
              </a:ext>
            </a:extLst>
          </p:cNvPr>
          <p:cNvGrpSpPr/>
          <p:nvPr/>
        </p:nvGrpSpPr>
        <p:grpSpPr>
          <a:xfrm>
            <a:off x="838200" y="2706761"/>
            <a:ext cx="4572000" cy="737020"/>
            <a:chOff x="641604" y="3315032"/>
            <a:chExt cx="4572000" cy="737020"/>
          </a:xfrm>
        </p:grpSpPr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FBC897AE-2317-087A-0D76-AFE02804F60A}"/>
                </a:ext>
              </a:extLst>
            </p:cNvPr>
            <p:cNvSpPr/>
            <p:nvPr/>
          </p:nvSpPr>
          <p:spPr>
            <a:xfrm>
              <a:off x="641604" y="3600948"/>
              <a:ext cx="4572000" cy="45110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Training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AA6D51F-888E-9254-EC6E-0B9EDF3302EB}"/>
                </a:ext>
              </a:extLst>
            </p:cNvPr>
            <p:cNvCxnSpPr/>
            <p:nvPr/>
          </p:nvCxnSpPr>
          <p:spPr>
            <a:xfrm>
              <a:off x="2927604" y="331503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D78F5DA-7850-34D9-AE4A-655D524D0760}"/>
              </a:ext>
            </a:extLst>
          </p:cNvPr>
          <p:cNvGrpSpPr/>
          <p:nvPr/>
        </p:nvGrpSpPr>
        <p:grpSpPr>
          <a:xfrm>
            <a:off x="838200" y="3443781"/>
            <a:ext cx="4572000" cy="737020"/>
            <a:chOff x="641604" y="4052052"/>
            <a:chExt cx="4572000" cy="737020"/>
          </a:xfrm>
        </p:grpSpPr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9F7F182A-EBEA-6FF6-0D4F-3ADC807F8895}"/>
                </a:ext>
              </a:extLst>
            </p:cNvPr>
            <p:cNvSpPr/>
            <p:nvPr/>
          </p:nvSpPr>
          <p:spPr>
            <a:xfrm>
              <a:off x="641604" y="4337968"/>
              <a:ext cx="4572000" cy="45110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Evaluation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76038747-62CF-2F25-3C6B-54EE66427BAB}"/>
                </a:ext>
              </a:extLst>
            </p:cNvPr>
            <p:cNvCxnSpPr/>
            <p:nvPr/>
          </p:nvCxnSpPr>
          <p:spPr>
            <a:xfrm>
              <a:off x="2927604" y="405205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625" name="5-Point Star 26624">
            <a:extLst>
              <a:ext uri="{FF2B5EF4-FFF2-40B4-BE49-F238E27FC236}">
                <a16:creationId xmlns:a16="http://schemas.microsoft.com/office/drawing/2014/main" id="{4763369A-F140-46BE-97B2-3C527C8756B3}"/>
              </a:ext>
            </a:extLst>
          </p:cNvPr>
          <p:cNvSpPr/>
          <p:nvPr/>
        </p:nvSpPr>
        <p:spPr>
          <a:xfrm>
            <a:off x="8403814" y="564728"/>
            <a:ext cx="293512" cy="282908"/>
          </a:xfrm>
          <a:prstGeom prst="star5">
            <a:avLst>
              <a:gd name="adj" fmla="val 32918"/>
              <a:gd name="hf" fmla="val 105146"/>
              <a:gd name="vf" fmla="val 110557"/>
            </a:avLst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6629" name="5-Point Star 26628">
            <a:extLst>
              <a:ext uri="{FF2B5EF4-FFF2-40B4-BE49-F238E27FC236}">
                <a16:creationId xmlns:a16="http://schemas.microsoft.com/office/drawing/2014/main" id="{8D8F1B64-7CA7-35E0-B8FD-BB8FE333E708}"/>
              </a:ext>
            </a:extLst>
          </p:cNvPr>
          <p:cNvSpPr/>
          <p:nvPr/>
        </p:nvSpPr>
        <p:spPr>
          <a:xfrm>
            <a:off x="11588534" y="559753"/>
            <a:ext cx="293512" cy="282908"/>
          </a:xfrm>
          <a:prstGeom prst="star5">
            <a:avLst>
              <a:gd name="adj" fmla="val 32918"/>
              <a:gd name="hf" fmla="val 105146"/>
              <a:gd name="vf" fmla="val 110557"/>
            </a:avLst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6631" name="Group 26630">
            <a:extLst>
              <a:ext uri="{FF2B5EF4-FFF2-40B4-BE49-F238E27FC236}">
                <a16:creationId xmlns:a16="http://schemas.microsoft.com/office/drawing/2014/main" id="{4E4EB4A1-9528-DC22-D48C-8AF9478EBC21}"/>
              </a:ext>
            </a:extLst>
          </p:cNvPr>
          <p:cNvGrpSpPr/>
          <p:nvPr/>
        </p:nvGrpSpPr>
        <p:grpSpPr>
          <a:xfrm>
            <a:off x="10237541" y="6446909"/>
            <a:ext cx="1871188" cy="309416"/>
            <a:chOff x="10237541" y="6446909"/>
            <a:chExt cx="1871188" cy="309416"/>
          </a:xfrm>
        </p:grpSpPr>
        <p:sp>
          <p:nvSpPr>
            <p:cNvPr id="26632" name="5-Point Star 26631">
              <a:extLst>
                <a:ext uri="{FF2B5EF4-FFF2-40B4-BE49-F238E27FC236}">
                  <a16:creationId xmlns:a16="http://schemas.microsoft.com/office/drawing/2014/main" id="{BF519AD5-F3EF-0FB4-BD09-EC12EA69C05C}"/>
                </a:ext>
              </a:extLst>
            </p:cNvPr>
            <p:cNvSpPr/>
            <p:nvPr/>
          </p:nvSpPr>
          <p:spPr>
            <a:xfrm>
              <a:off x="10237541" y="6446909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633" name="TextBox 26632">
              <a:extLst>
                <a:ext uri="{FF2B5EF4-FFF2-40B4-BE49-F238E27FC236}">
                  <a16:creationId xmlns:a16="http://schemas.microsoft.com/office/drawing/2014/main" id="{F4540BAB-7E52-C7E3-CC62-3E1EC80574ED}"/>
                </a:ext>
              </a:extLst>
            </p:cNvPr>
            <p:cNvSpPr txBox="1"/>
            <p:nvPr/>
          </p:nvSpPr>
          <p:spPr>
            <a:xfrm>
              <a:off x="10531053" y="6448548"/>
              <a:ext cx="15776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LINK to more info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7658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FDB66-6E6B-533D-FB3E-AE0CA1034F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A1608F0-1141-A92A-CCFC-69F72A53B572}"/>
              </a:ext>
            </a:extLst>
          </p:cNvPr>
          <p:cNvSpPr/>
          <p:nvPr/>
        </p:nvSpPr>
        <p:spPr>
          <a:xfrm>
            <a:off x="842772" y="781617"/>
            <a:ext cx="4572000" cy="4511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D55564E-9FC5-1A0C-64B9-D635B6843BBC}"/>
              </a:ext>
            </a:extLst>
          </p:cNvPr>
          <p:cNvGrpSpPr/>
          <p:nvPr/>
        </p:nvGrpSpPr>
        <p:grpSpPr>
          <a:xfrm>
            <a:off x="842772" y="1232721"/>
            <a:ext cx="4572000" cy="737020"/>
            <a:chOff x="646176" y="1840992"/>
            <a:chExt cx="4572000" cy="737020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C59A10AA-3827-75DA-5ABF-9C81095D988F}"/>
                </a:ext>
              </a:extLst>
            </p:cNvPr>
            <p:cNvSpPr/>
            <p:nvPr/>
          </p:nvSpPr>
          <p:spPr>
            <a:xfrm>
              <a:off x="646176" y="2126908"/>
              <a:ext cx="4572000" cy="451104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Preprocessing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96C0E6F-2CBE-4681-BD44-AD48C1B37117}"/>
                </a:ext>
              </a:extLst>
            </p:cNvPr>
            <p:cNvCxnSpPr>
              <a:cxnSpLocks/>
            </p:cNvCxnSpPr>
            <p:nvPr/>
          </p:nvCxnSpPr>
          <p:spPr>
            <a:xfrm>
              <a:off x="2941543" y="184099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F47DDD2-3AEF-DF06-691E-BC19A399769C}"/>
              </a:ext>
            </a:extLst>
          </p:cNvPr>
          <p:cNvGrpSpPr/>
          <p:nvPr/>
        </p:nvGrpSpPr>
        <p:grpSpPr>
          <a:xfrm>
            <a:off x="842772" y="1969741"/>
            <a:ext cx="4572000" cy="737020"/>
            <a:chOff x="646176" y="2578012"/>
            <a:chExt cx="4572000" cy="73702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4D0F0D27-9CDD-E730-5938-46985C1D4B64}"/>
                </a:ext>
              </a:extLst>
            </p:cNvPr>
            <p:cNvSpPr/>
            <p:nvPr/>
          </p:nvSpPr>
          <p:spPr>
            <a:xfrm>
              <a:off x="646176" y="2863928"/>
              <a:ext cx="4572000" cy="45110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Specification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FE78D27-2C21-1BBD-BEFC-4033728B790D}"/>
                </a:ext>
              </a:extLst>
            </p:cNvPr>
            <p:cNvCxnSpPr/>
            <p:nvPr/>
          </p:nvCxnSpPr>
          <p:spPr>
            <a:xfrm>
              <a:off x="2927604" y="257801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A2AE8FA-6D5D-0DFA-B14D-7E532E04BA5E}"/>
              </a:ext>
            </a:extLst>
          </p:cNvPr>
          <p:cNvGrpSpPr/>
          <p:nvPr/>
        </p:nvGrpSpPr>
        <p:grpSpPr>
          <a:xfrm>
            <a:off x="838200" y="2706761"/>
            <a:ext cx="4572000" cy="737020"/>
            <a:chOff x="641604" y="3315032"/>
            <a:chExt cx="4572000" cy="73702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3F5C2BFD-107F-2D97-0428-BF17766CA150}"/>
                </a:ext>
              </a:extLst>
            </p:cNvPr>
            <p:cNvSpPr/>
            <p:nvPr/>
          </p:nvSpPr>
          <p:spPr>
            <a:xfrm>
              <a:off x="641604" y="3600948"/>
              <a:ext cx="4572000" cy="45110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Training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8774CC3A-EFC2-37EC-11BB-3CC9CAE51A5A}"/>
                </a:ext>
              </a:extLst>
            </p:cNvPr>
            <p:cNvCxnSpPr/>
            <p:nvPr/>
          </p:nvCxnSpPr>
          <p:spPr>
            <a:xfrm>
              <a:off x="2927604" y="331503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81072DE-53C8-ABED-4144-35AD535B08D0}"/>
              </a:ext>
            </a:extLst>
          </p:cNvPr>
          <p:cNvGrpSpPr/>
          <p:nvPr/>
        </p:nvGrpSpPr>
        <p:grpSpPr>
          <a:xfrm>
            <a:off x="838200" y="3443781"/>
            <a:ext cx="4572000" cy="737020"/>
            <a:chOff x="641604" y="4052052"/>
            <a:chExt cx="4572000" cy="737020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D207EF60-A880-D300-D1E4-547B1BFFD2C9}"/>
                </a:ext>
              </a:extLst>
            </p:cNvPr>
            <p:cNvSpPr/>
            <p:nvPr/>
          </p:nvSpPr>
          <p:spPr>
            <a:xfrm>
              <a:off x="641604" y="4337968"/>
              <a:ext cx="4572000" cy="45110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Evaluation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289DC26-089F-CC2C-6C13-59B16D108FD7}"/>
                </a:ext>
              </a:extLst>
            </p:cNvPr>
            <p:cNvCxnSpPr/>
            <p:nvPr/>
          </p:nvCxnSpPr>
          <p:spPr>
            <a:xfrm>
              <a:off x="2927604" y="405205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528B6FF-1373-BE83-7762-DC805498248D}"/>
              </a:ext>
            </a:extLst>
          </p:cNvPr>
          <p:cNvGrpSpPr/>
          <p:nvPr/>
        </p:nvGrpSpPr>
        <p:grpSpPr>
          <a:xfrm>
            <a:off x="838200" y="4180801"/>
            <a:ext cx="4572000" cy="737020"/>
            <a:chOff x="641604" y="4789072"/>
            <a:chExt cx="4572000" cy="737020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05087AFB-9643-D3AA-DFCE-81E57301D229}"/>
                </a:ext>
              </a:extLst>
            </p:cNvPr>
            <p:cNvSpPr/>
            <p:nvPr/>
          </p:nvSpPr>
          <p:spPr>
            <a:xfrm>
              <a:off x="641604" y="5074988"/>
              <a:ext cx="4572000" cy="451104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Optimization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6C4277F-08ED-8E5A-EB60-18008328C0E0}"/>
                </a:ext>
              </a:extLst>
            </p:cNvPr>
            <p:cNvCxnSpPr/>
            <p:nvPr/>
          </p:nvCxnSpPr>
          <p:spPr>
            <a:xfrm>
              <a:off x="2927604" y="478907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E338FA4-00CC-5375-3D3A-EAA083A7F546}"/>
              </a:ext>
            </a:extLst>
          </p:cNvPr>
          <p:cNvGrpSpPr/>
          <p:nvPr/>
        </p:nvGrpSpPr>
        <p:grpSpPr>
          <a:xfrm>
            <a:off x="838200" y="4917821"/>
            <a:ext cx="4572000" cy="737020"/>
            <a:chOff x="641604" y="5526092"/>
            <a:chExt cx="4572000" cy="737020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1EEAAAA4-E25D-1FEA-F625-D74D05A8761C}"/>
                </a:ext>
              </a:extLst>
            </p:cNvPr>
            <p:cNvSpPr/>
            <p:nvPr/>
          </p:nvSpPr>
          <p:spPr>
            <a:xfrm>
              <a:off x="641604" y="5812008"/>
              <a:ext cx="4572000" cy="451104"/>
            </a:xfrm>
            <a:prstGeom prst="roundRect">
              <a:avLst/>
            </a:prstGeom>
            <a:solidFill>
              <a:srgbClr val="061B2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Predictions &amp; Deployment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74F2F9A-1C87-1D9D-DE10-57773FD7ACF5}"/>
                </a:ext>
              </a:extLst>
            </p:cNvPr>
            <p:cNvCxnSpPr/>
            <p:nvPr/>
          </p:nvCxnSpPr>
          <p:spPr>
            <a:xfrm>
              <a:off x="2927604" y="552609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96A21E4-43C4-85C6-C858-6E06AFB9BBD1}"/>
              </a:ext>
            </a:extLst>
          </p:cNvPr>
          <p:cNvCxnSpPr>
            <a:cxnSpLocks/>
          </p:cNvCxnSpPr>
          <p:nvPr/>
        </p:nvCxnSpPr>
        <p:spPr>
          <a:xfrm>
            <a:off x="5410200" y="4689704"/>
            <a:ext cx="82424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C6E3D9E-34E2-5CB7-C05C-12B043019C2B}"/>
              </a:ext>
            </a:extLst>
          </p:cNvPr>
          <p:cNvGrpSpPr/>
          <p:nvPr/>
        </p:nvGrpSpPr>
        <p:grpSpPr>
          <a:xfrm>
            <a:off x="6234449" y="516199"/>
            <a:ext cx="4296604" cy="1439778"/>
            <a:chOff x="6234449" y="516199"/>
            <a:chExt cx="4296604" cy="143977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2E8F20A-36F6-083E-C500-1551CD9B33F4}"/>
                </a:ext>
              </a:extLst>
            </p:cNvPr>
            <p:cNvGrpSpPr/>
            <p:nvPr/>
          </p:nvGrpSpPr>
          <p:grpSpPr>
            <a:xfrm>
              <a:off x="6234449" y="617668"/>
              <a:ext cx="4149848" cy="1338309"/>
              <a:chOff x="6234449" y="617668"/>
              <a:chExt cx="4149848" cy="1338309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E3FE67D8-B67C-F9C6-1BD1-8304CA58BA23}"/>
                  </a:ext>
                </a:extLst>
              </p:cNvPr>
              <p:cNvSpPr/>
              <p:nvPr/>
            </p:nvSpPr>
            <p:spPr>
              <a:xfrm>
                <a:off x="6234449" y="617668"/>
                <a:ext cx="4149848" cy="538305"/>
              </a:xfrm>
              <a:prstGeom prst="round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Model Optimization</a:t>
                </a:r>
                <a:endPara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Rounded Rectangle 42">
                <a:extLst>
                  <a:ext uri="{FF2B5EF4-FFF2-40B4-BE49-F238E27FC236}">
                    <a16:creationId xmlns:a16="http://schemas.microsoft.com/office/drawing/2014/main" id="{F5B8D9C7-79F1-86CF-5A75-5D7CF1EEDCC7}"/>
                  </a:ext>
                </a:extLst>
              </p:cNvPr>
              <p:cNvSpPr/>
              <p:nvPr/>
            </p:nvSpPr>
            <p:spPr>
              <a:xfrm>
                <a:off x="6234449" y="1270094"/>
                <a:ext cx="2049772" cy="681085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Regularization</a:t>
                </a:r>
              </a:p>
            </p:txBody>
          </p:sp>
          <p:sp>
            <p:nvSpPr>
              <p:cNvPr id="44" name="Rounded Rectangle 43">
                <a:extLst>
                  <a:ext uri="{FF2B5EF4-FFF2-40B4-BE49-F238E27FC236}">
                    <a16:creationId xmlns:a16="http://schemas.microsoft.com/office/drawing/2014/main" id="{9666B69A-F9CE-693B-1644-3FDDC7B1D0D6}"/>
                  </a:ext>
                </a:extLst>
              </p:cNvPr>
              <p:cNvSpPr/>
              <p:nvPr/>
            </p:nvSpPr>
            <p:spPr>
              <a:xfrm>
                <a:off x="8334525" y="1274892"/>
                <a:ext cx="2049772" cy="681085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Pruning</a:t>
                </a:r>
              </a:p>
            </p:txBody>
          </p:sp>
        </p:grpSp>
        <p:sp>
          <p:nvSpPr>
            <p:cNvPr id="50" name="5-Point Star 49">
              <a:extLst>
                <a:ext uri="{FF2B5EF4-FFF2-40B4-BE49-F238E27FC236}">
                  <a16:creationId xmlns:a16="http://schemas.microsoft.com/office/drawing/2014/main" id="{D169A9B5-DEEB-3F6C-BB18-83F6544352DB}"/>
                </a:ext>
              </a:extLst>
            </p:cNvPr>
            <p:cNvSpPr/>
            <p:nvPr/>
          </p:nvSpPr>
          <p:spPr>
            <a:xfrm>
              <a:off x="10237541" y="516199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FABA8FD-AE4B-AAD8-EC7B-10228338DB21}"/>
              </a:ext>
            </a:extLst>
          </p:cNvPr>
          <p:cNvGrpSpPr/>
          <p:nvPr/>
        </p:nvGrpSpPr>
        <p:grpSpPr>
          <a:xfrm>
            <a:off x="6234449" y="1980314"/>
            <a:ext cx="4296604" cy="1413639"/>
            <a:chOff x="6234449" y="1980314"/>
            <a:chExt cx="4296604" cy="141363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97064D5-0C96-5A36-B527-D63E6CB92C73}"/>
                </a:ext>
              </a:extLst>
            </p:cNvPr>
            <p:cNvGrpSpPr/>
            <p:nvPr/>
          </p:nvGrpSpPr>
          <p:grpSpPr>
            <a:xfrm>
              <a:off x="6234449" y="2062871"/>
              <a:ext cx="4149849" cy="1331082"/>
              <a:chOff x="6234449" y="2062871"/>
              <a:chExt cx="4149849" cy="1331082"/>
            </a:xfrm>
          </p:grpSpPr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11CB0800-1C23-00D4-6D10-CA293086B85E}"/>
                  </a:ext>
                </a:extLst>
              </p:cNvPr>
              <p:cNvSpPr/>
              <p:nvPr/>
            </p:nvSpPr>
            <p:spPr>
              <a:xfrm>
                <a:off x="6234449" y="2712868"/>
                <a:ext cx="2049772" cy="681085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Gradient descent</a:t>
                </a:r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477FB800-C84D-F311-6E98-A9264C7E594F}"/>
                  </a:ext>
                </a:extLst>
              </p:cNvPr>
              <p:cNvSpPr/>
              <p:nvPr/>
            </p:nvSpPr>
            <p:spPr>
              <a:xfrm>
                <a:off x="8334525" y="2708070"/>
                <a:ext cx="2049772" cy="681085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Stochastic gradient descent</a:t>
                </a:r>
              </a:p>
            </p:txBody>
          </p:sp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FEFFE4AE-FAA9-3BA2-6587-AD8041E37DB5}"/>
                  </a:ext>
                </a:extLst>
              </p:cNvPr>
              <p:cNvSpPr/>
              <p:nvPr/>
            </p:nvSpPr>
            <p:spPr>
              <a:xfrm>
                <a:off x="6234450" y="2062871"/>
                <a:ext cx="4149848" cy="538305"/>
              </a:xfrm>
              <a:prstGeom prst="round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  <a:hlinkClick r:id="rId4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Parameter Tuning</a:t>
                </a:r>
                <a:endPara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3" name="5-Point Star 52">
              <a:extLst>
                <a:ext uri="{FF2B5EF4-FFF2-40B4-BE49-F238E27FC236}">
                  <a16:creationId xmlns:a16="http://schemas.microsoft.com/office/drawing/2014/main" id="{9DD6D81C-3F06-BBC6-6C17-DD111CAA1CB1}"/>
                </a:ext>
              </a:extLst>
            </p:cNvPr>
            <p:cNvSpPr/>
            <p:nvPr/>
          </p:nvSpPr>
          <p:spPr>
            <a:xfrm>
              <a:off x="10237541" y="1980314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0440F6B-4CA2-3866-A6BB-D0A2C937E8D3}"/>
              </a:ext>
            </a:extLst>
          </p:cNvPr>
          <p:cNvGrpSpPr/>
          <p:nvPr/>
        </p:nvGrpSpPr>
        <p:grpSpPr>
          <a:xfrm>
            <a:off x="6234463" y="3438398"/>
            <a:ext cx="4296590" cy="2216443"/>
            <a:chOff x="6234463" y="3438398"/>
            <a:chExt cx="4296590" cy="2216443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6F4F73E-BF84-37DA-6A7D-4394F5763235}"/>
                </a:ext>
              </a:extLst>
            </p:cNvPr>
            <p:cNvGrpSpPr/>
            <p:nvPr/>
          </p:nvGrpSpPr>
          <p:grpSpPr>
            <a:xfrm>
              <a:off x="6234463" y="3533244"/>
              <a:ext cx="4149848" cy="2121597"/>
              <a:chOff x="6234463" y="3533244"/>
              <a:chExt cx="4149848" cy="2121597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73186704-47B6-4F5C-BBD9-5620B8CED2FF}"/>
                  </a:ext>
                </a:extLst>
              </p:cNvPr>
              <p:cNvSpPr/>
              <p:nvPr/>
            </p:nvSpPr>
            <p:spPr>
              <a:xfrm>
                <a:off x="6234463" y="3533244"/>
                <a:ext cx="4149835" cy="538305"/>
              </a:xfrm>
              <a:prstGeom prst="round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  <a:hlinkClick r:id="rId5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Hyperparameter Tuning</a:t>
                </a:r>
                <a:endPara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1A985314-5453-2298-6DF1-1E0878587604}"/>
                  </a:ext>
                </a:extLst>
              </p:cNvPr>
              <p:cNvSpPr/>
              <p:nvPr/>
            </p:nvSpPr>
            <p:spPr>
              <a:xfrm>
                <a:off x="6234463" y="4182110"/>
                <a:ext cx="2049772" cy="681085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Grid search</a:t>
                </a:r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B05532F7-3844-D948-6E5E-AEA225630C51}"/>
                  </a:ext>
                </a:extLst>
              </p:cNvPr>
              <p:cNvSpPr/>
              <p:nvPr/>
            </p:nvSpPr>
            <p:spPr>
              <a:xfrm>
                <a:off x="6234463" y="4973756"/>
                <a:ext cx="4149839" cy="681085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Bayesian optimization</a:t>
                </a:r>
              </a:p>
            </p:txBody>
          </p:sp>
          <p:sp>
            <p:nvSpPr>
              <p:cNvPr id="34" name="Rounded Rectangle 33">
                <a:extLst>
                  <a:ext uri="{FF2B5EF4-FFF2-40B4-BE49-F238E27FC236}">
                    <a16:creationId xmlns:a16="http://schemas.microsoft.com/office/drawing/2014/main" id="{67F60BD6-113F-368A-2E11-CC68381B6F83}"/>
                  </a:ext>
                </a:extLst>
              </p:cNvPr>
              <p:cNvSpPr/>
              <p:nvPr/>
            </p:nvSpPr>
            <p:spPr>
              <a:xfrm>
                <a:off x="8334539" y="4182109"/>
                <a:ext cx="2049772" cy="681085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Random search</a:t>
                </a:r>
              </a:p>
            </p:txBody>
          </p:sp>
        </p:grpSp>
        <p:sp>
          <p:nvSpPr>
            <p:cNvPr id="54" name="5-Point Star 53">
              <a:extLst>
                <a:ext uri="{FF2B5EF4-FFF2-40B4-BE49-F238E27FC236}">
                  <a16:creationId xmlns:a16="http://schemas.microsoft.com/office/drawing/2014/main" id="{109D04DD-9B37-52BB-CEB3-EA0770B73629}"/>
                </a:ext>
              </a:extLst>
            </p:cNvPr>
            <p:cNvSpPr/>
            <p:nvPr/>
          </p:nvSpPr>
          <p:spPr>
            <a:xfrm>
              <a:off x="10237541" y="3438398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6186EB7-50BF-D8B3-E3AF-F346E8D794DD}"/>
              </a:ext>
            </a:extLst>
          </p:cNvPr>
          <p:cNvGrpSpPr/>
          <p:nvPr/>
        </p:nvGrpSpPr>
        <p:grpSpPr>
          <a:xfrm>
            <a:off x="10237541" y="6446909"/>
            <a:ext cx="1871188" cy="309416"/>
            <a:chOff x="10237541" y="6446909"/>
            <a:chExt cx="1871188" cy="309416"/>
          </a:xfrm>
        </p:grpSpPr>
        <p:sp>
          <p:nvSpPr>
            <p:cNvPr id="65" name="5-Point Star 64">
              <a:extLst>
                <a:ext uri="{FF2B5EF4-FFF2-40B4-BE49-F238E27FC236}">
                  <a16:creationId xmlns:a16="http://schemas.microsoft.com/office/drawing/2014/main" id="{92CC1F15-9207-CA06-3EE1-8BB2588B7FF2}"/>
                </a:ext>
              </a:extLst>
            </p:cNvPr>
            <p:cNvSpPr/>
            <p:nvPr/>
          </p:nvSpPr>
          <p:spPr>
            <a:xfrm>
              <a:off x="10237541" y="6446909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4B96A95E-D53E-5732-1F8B-9887C12A5907}"/>
                </a:ext>
              </a:extLst>
            </p:cNvPr>
            <p:cNvSpPr txBox="1"/>
            <p:nvPr/>
          </p:nvSpPr>
          <p:spPr>
            <a:xfrm>
              <a:off x="10531053" y="6448548"/>
              <a:ext cx="15776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LINK to more info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3088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8F7C29-E1D1-2131-D4E4-80A8DA93C49F}"/>
              </a:ext>
            </a:extLst>
          </p:cNvPr>
          <p:cNvSpPr txBox="1"/>
          <p:nvPr/>
        </p:nvSpPr>
        <p:spPr>
          <a:xfrm>
            <a:off x="2412940" y="2921168"/>
            <a:ext cx="73661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CODING PRACTICE</a:t>
            </a:r>
          </a:p>
        </p:txBody>
      </p:sp>
    </p:spTree>
    <p:extLst>
      <p:ext uri="{BB962C8B-B14F-4D97-AF65-F5344CB8AC3E}">
        <p14:creationId xmlns:p14="http://schemas.microsoft.com/office/powerpoint/2010/main" val="1001226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C7E05-88AC-A786-F339-B1A5969AC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Framingham Heart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BA27F-CF0A-89E5-17D1-A055DAC0F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8881"/>
            <a:ext cx="10515600" cy="48839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of the longest prospective epidemiological studies of cardiovascular disease and its risk factors.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Began in 1948 in Framingham, MA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Initially enrolled 5209 men and women aged 29-62 years old.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Followed them over time, with assessments every 2 years.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Examinations included: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Detailed medical history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Physical exams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 tests 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Lifestyle and habits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Noninvasive imaging</a:t>
            </a:r>
          </a:p>
        </p:txBody>
      </p:sp>
    </p:spTree>
    <p:extLst>
      <p:ext uri="{BB962C8B-B14F-4D97-AF65-F5344CB8AC3E}">
        <p14:creationId xmlns:p14="http://schemas.microsoft.com/office/powerpoint/2010/main" val="70105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C7E05-88AC-A786-F339-B1A5969AC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5579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Framingham Heart Study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BA27F-CF0A-89E5-17D1-A055DAC0F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1298"/>
            <a:ext cx="10515600" cy="46954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Subset of the data with 4000+ records and 16 variables. 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https://www.kaggle.com/datasets/captainozlem/framingham-chd-preprocessed-data</a:t>
            </a:r>
            <a:r>
              <a:rPr lang="en-US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4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214980-9D21-421D-86A6-C99616B9AA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1168" y="2012322"/>
            <a:ext cx="6989663" cy="448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472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6F6A1-D41F-98FA-3F13-951F4EA3E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1763C-506D-A334-40CC-1C15C3E20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134"/>
            <a:ext cx="10515600" cy="4683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Predictors: all variables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 variable: heart disease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8C64F67-AC49-B296-A4AB-98059F395D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C958B9F-17AC-34D0-03DB-FDB68F925518}"/>
              </a:ext>
            </a:extLst>
          </p:cNvPr>
          <p:cNvSpPr txBox="1">
            <a:spLocks/>
          </p:cNvSpPr>
          <p:nvPr/>
        </p:nvSpPr>
        <p:spPr>
          <a:xfrm>
            <a:off x="838200" y="188433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Binary Classification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DC41D29-EBD3-1164-267A-EE31E3B1662F}"/>
              </a:ext>
            </a:extLst>
          </p:cNvPr>
          <p:cNvSpPr txBox="1">
            <a:spLocks/>
          </p:cNvSpPr>
          <p:nvPr/>
        </p:nvSpPr>
        <p:spPr>
          <a:xfrm>
            <a:off x="838200" y="761805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A421333-0083-EE03-8EBB-A45040A8AF7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01173" y="2483900"/>
            <a:ext cx="5480730" cy="3899564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F39F8B9-6473-9173-E2C6-5A00785E25A2}"/>
              </a:ext>
            </a:extLst>
          </p:cNvPr>
          <p:cNvGrpSpPr/>
          <p:nvPr/>
        </p:nvGrpSpPr>
        <p:grpSpPr>
          <a:xfrm>
            <a:off x="6898370" y="1443563"/>
            <a:ext cx="4988830" cy="4943545"/>
            <a:chOff x="6898370" y="2686756"/>
            <a:chExt cx="3938963" cy="390320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0D5D41D-A721-E755-76AB-70593C09B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98370" y="2686756"/>
              <a:ext cx="3938963" cy="390320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58E6402-26D0-6B3B-E9B9-FC0BA1D2DD07}"/>
                </a:ext>
              </a:extLst>
            </p:cNvPr>
            <p:cNvSpPr txBox="1"/>
            <p:nvPr/>
          </p:nvSpPr>
          <p:spPr>
            <a:xfrm>
              <a:off x="8867851" y="5726863"/>
              <a:ext cx="16401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AUC = 0.7293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8133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8F788-996F-5B77-84AD-4FAFE839D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C16C1-8768-9AE2-02EF-DB057732F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134"/>
            <a:ext cx="10515600" cy="4683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Predictors: all variables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 variable: heart disease</a:t>
            </a:r>
          </a:p>
          <a:p>
            <a:pPr marL="0" indent="0">
              <a:buNone/>
            </a:pPr>
            <a:endParaRPr lang="en-US" sz="20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AB9A1A5-6CF4-E095-DFFE-120418E6BD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5D65869-28EB-0520-2891-401DFECC5C82}"/>
              </a:ext>
            </a:extLst>
          </p:cNvPr>
          <p:cNvSpPr txBox="1">
            <a:spLocks/>
          </p:cNvSpPr>
          <p:nvPr/>
        </p:nvSpPr>
        <p:spPr>
          <a:xfrm>
            <a:off x="838200" y="188433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Binary Classification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9CBE2DB-36D5-DF46-DD54-810C60DF61E4}"/>
              </a:ext>
            </a:extLst>
          </p:cNvPr>
          <p:cNvSpPr txBox="1">
            <a:spLocks/>
          </p:cNvSpPr>
          <p:nvPr/>
        </p:nvSpPr>
        <p:spPr>
          <a:xfrm>
            <a:off x="838200" y="761805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F55650-9653-B70D-2880-49DEF314EF49}"/>
              </a:ext>
            </a:extLst>
          </p:cNvPr>
          <p:cNvGrpSpPr/>
          <p:nvPr/>
        </p:nvGrpSpPr>
        <p:grpSpPr>
          <a:xfrm>
            <a:off x="1537195" y="2362777"/>
            <a:ext cx="9422409" cy="4010955"/>
            <a:chOff x="1537195" y="2362777"/>
            <a:chExt cx="9422409" cy="401095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905504F-B197-7DD1-4BD3-33C8523FA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22072"/>
            <a:stretch/>
          </p:blipFill>
          <p:spPr>
            <a:xfrm>
              <a:off x="1537195" y="2864224"/>
              <a:ext cx="9422409" cy="350950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14A6F5D-3108-5E61-4AFC-93B718E81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86278"/>
            <a:stretch/>
          </p:blipFill>
          <p:spPr>
            <a:xfrm>
              <a:off x="1537195" y="2362777"/>
              <a:ext cx="9422409" cy="6179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142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64E25-9C98-4810-DEAB-51F74A7F4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C8760-EA74-9053-B298-500D39C68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134"/>
            <a:ext cx="10515600" cy="4683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Predictors: all variables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 variable: cholesterol levels</a:t>
            </a:r>
          </a:p>
          <a:p>
            <a:pPr marL="0" indent="0">
              <a:buNone/>
            </a:pPr>
            <a:endParaRPr lang="en-US" sz="20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0383761-73D0-EE8A-9AEE-38752A44C9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923C5D7-0F0D-BD85-E374-B5EDF2B7187B}"/>
              </a:ext>
            </a:extLst>
          </p:cNvPr>
          <p:cNvSpPr txBox="1">
            <a:spLocks/>
          </p:cNvSpPr>
          <p:nvPr/>
        </p:nvSpPr>
        <p:spPr>
          <a:xfrm>
            <a:off x="838200" y="188433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D813714-0DB3-E2E2-44ED-98A77B63A86D}"/>
              </a:ext>
            </a:extLst>
          </p:cNvPr>
          <p:cNvSpPr txBox="1">
            <a:spLocks/>
          </p:cNvSpPr>
          <p:nvPr/>
        </p:nvSpPr>
        <p:spPr>
          <a:xfrm>
            <a:off x="838200" y="761805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BC2E43-A64B-7C4B-600F-D59E59BE7CAA}"/>
              </a:ext>
            </a:extLst>
          </p:cNvPr>
          <p:cNvGrpSpPr/>
          <p:nvPr/>
        </p:nvGrpSpPr>
        <p:grpSpPr>
          <a:xfrm>
            <a:off x="1537196" y="2384654"/>
            <a:ext cx="9422407" cy="4015972"/>
            <a:chOff x="1537196" y="2384654"/>
            <a:chExt cx="9422407" cy="401597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55F1346-CE49-6659-3E6B-1841B047F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18788"/>
            <a:stretch/>
          </p:blipFill>
          <p:spPr>
            <a:xfrm>
              <a:off x="1537196" y="2743200"/>
              <a:ext cx="9422407" cy="365742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B2CDAEA-39CD-8CB7-5B5C-00B479093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86278"/>
            <a:stretch/>
          </p:blipFill>
          <p:spPr>
            <a:xfrm>
              <a:off x="1537196" y="2384654"/>
              <a:ext cx="9422407" cy="6179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9305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C7E05-88AC-A786-F339-B1A5969AC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BA27F-CF0A-89E5-17D1-A055DAC0F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4884"/>
            <a:ext cx="8870244" cy="471022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machine learning (ML)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approaches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overview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Coding practice</a:t>
            </a:r>
          </a:p>
        </p:txBody>
      </p:sp>
    </p:spTree>
    <p:extLst>
      <p:ext uri="{BB962C8B-B14F-4D97-AF65-F5344CB8AC3E}">
        <p14:creationId xmlns:p14="http://schemas.microsoft.com/office/powerpoint/2010/main" val="361599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9AC5E-42B1-B084-6CE5-21C89AED1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C7267-D307-9559-36F5-7A4910866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134"/>
            <a:ext cx="10515600" cy="4683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Predictors: all numeric/continuous variables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AC7F6AD-4C09-1AF1-10A2-4A0A7268E5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258643-7D35-394B-F39B-FFA7F175C314}"/>
              </a:ext>
            </a:extLst>
          </p:cNvPr>
          <p:cNvSpPr txBox="1">
            <a:spLocks/>
          </p:cNvSpPr>
          <p:nvPr/>
        </p:nvSpPr>
        <p:spPr>
          <a:xfrm>
            <a:off x="838200" y="188433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59EBF23-49E3-284E-4BBA-222C9060B626}"/>
              </a:ext>
            </a:extLst>
          </p:cNvPr>
          <p:cNvSpPr txBox="1">
            <a:spLocks/>
          </p:cNvSpPr>
          <p:nvPr/>
        </p:nvSpPr>
        <p:spPr>
          <a:xfrm>
            <a:off x="838200" y="761805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8C6969-AF85-3460-52F6-B6B7880A3B3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44869" y="1863969"/>
            <a:ext cx="4513790" cy="44728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1347F1-9E76-7161-E5D7-C467BB5820D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48400" y="1863969"/>
            <a:ext cx="5575979" cy="441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85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02FE9-20B0-F19B-818B-169620995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84C85-1910-6EB2-613A-F21F8D25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134"/>
            <a:ext cx="10515600" cy="4683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Predictors: all numeric/continuous variables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02459EF0-E4C9-A471-16DD-892785E2E8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A0F12D9-2CFA-05FE-B8E5-BDD424A0C40C}"/>
              </a:ext>
            </a:extLst>
          </p:cNvPr>
          <p:cNvSpPr txBox="1">
            <a:spLocks/>
          </p:cNvSpPr>
          <p:nvPr/>
        </p:nvSpPr>
        <p:spPr>
          <a:xfrm>
            <a:off x="838200" y="188433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8A743B3-2FC0-0675-F7C5-9CEF30F74A24}"/>
              </a:ext>
            </a:extLst>
          </p:cNvPr>
          <p:cNvSpPr txBox="1">
            <a:spLocks/>
          </p:cNvSpPr>
          <p:nvPr/>
        </p:nvSpPr>
        <p:spPr>
          <a:xfrm>
            <a:off x="838200" y="761805"/>
            <a:ext cx="10515600" cy="83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628EBA-3C53-DC93-0260-F5B0DFD0F91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2748" y="1929961"/>
            <a:ext cx="6030745" cy="4798872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B38F942-913E-E318-ED5A-5C08BBF7E3D7}"/>
              </a:ext>
            </a:extLst>
          </p:cNvPr>
          <p:cNvGrpSpPr/>
          <p:nvPr/>
        </p:nvGrpSpPr>
        <p:grpSpPr>
          <a:xfrm>
            <a:off x="6629055" y="1929961"/>
            <a:ext cx="5120197" cy="4798872"/>
            <a:chOff x="3535901" y="2040900"/>
            <a:chExt cx="5120197" cy="479887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F9F6036-1BBA-30AD-26D6-AFE771EF4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535901" y="2040900"/>
              <a:ext cx="5120197" cy="405529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97E53CF-817E-16D5-0A5F-1E93470E1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535902" y="6078404"/>
              <a:ext cx="5120196" cy="7613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0413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F2D6E-1708-29CD-A377-D0E275B86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44F5B-91EB-CA97-4FEA-FF243E819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478" y="365126"/>
            <a:ext cx="6501161" cy="738846"/>
          </a:xfrm>
        </p:spPr>
        <p:txBody>
          <a:bodyPr>
            <a:noAutofit/>
          </a:bodyPr>
          <a:lstStyle/>
          <a:p>
            <a:r>
              <a:rPr lang="en-US" sz="3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Machine Learning</a:t>
            </a:r>
          </a:p>
        </p:txBody>
      </p:sp>
      <p:pic>
        <p:nvPicPr>
          <p:cNvPr id="5122" name="Picture 2" descr="Comparing different industry terms">
            <a:extLst>
              <a:ext uri="{FF2B5EF4-FFF2-40B4-BE49-F238E27FC236}">
                <a16:creationId xmlns:a16="http://schemas.microsoft.com/office/drawing/2014/main" id="{95CF7EA7-E7C7-CD2D-1A30-2CB318A23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0"/>
            <a:ext cx="5562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C4E708-F492-815F-8647-7DD9776DF11C}"/>
              </a:ext>
            </a:extLst>
          </p:cNvPr>
          <p:cNvSpPr txBox="1"/>
          <p:nvPr/>
        </p:nvSpPr>
        <p:spPr>
          <a:xfrm>
            <a:off x="10308656" y="6497053"/>
            <a:ext cx="19525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www.datacamp.com</a:t>
            </a:r>
            <a:r>
              <a:rPr lang="en-US" sz="800" dirty="0"/>
              <a:t>/blog/what-is-machine-learning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9CFF9E1-4626-4FB2-1007-E5E7A578CA55}"/>
              </a:ext>
            </a:extLst>
          </p:cNvPr>
          <p:cNvSpPr txBox="1">
            <a:spLocks/>
          </p:cNvSpPr>
          <p:nvPr/>
        </p:nvSpPr>
        <p:spPr>
          <a:xfrm>
            <a:off x="786163" y="1469098"/>
            <a:ext cx="5774078" cy="488293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machine learning (ML)?</a:t>
            </a:r>
          </a:p>
          <a:p>
            <a:pPr marL="36195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branch of artificial intelligence 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involves the development and evaluation of statistical models and algorithms that </a:t>
            </a: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from data without following explicit instructions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has applications across industries:</a:t>
            </a:r>
          </a:p>
          <a:p>
            <a:r>
              <a:rPr lang="en-U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Disease prediction </a:t>
            </a:r>
          </a:p>
          <a:p>
            <a:r>
              <a:rPr lang="en-U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Drug discovery</a:t>
            </a:r>
          </a:p>
          <a:p>
            <a:r>
              <a:rPr lang="en-U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risk assessment</a:t>
            </a:r>
          </a:p>
          <a:p>
            <a:r>
              <a:rPr lang="en-U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vision for self-driving cars</a:t>
            </a:r>
          </a:p>
          <a:p>
            <a:r>
              <a:rPr lang="en-U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Supply chain optimization</a:t>
            </a:r>
          </a:p>
          <a:p>
            <a:r>
              <a:rPr lang="en-U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 media personalization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…and many others</a:t>
            </a:r>
          </a:p>
          <a:p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947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FAB61-65E0-B0BE-FE58-87C0624307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04ADB-4659-6C99-7825-85834A703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931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Approaches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62244F5-954F-A39F-6EA6-4C884CB74EC3}"/>
              </a:ext>
            </a:extLst>
          </p:cNvPr>
          <p:cNvSpPr/>
          <p:nvPr/>
        </p:nvSpPr>
        <p:spPr>
          <a:xfrm>
            <a:off x="838200" y="1579570"/>
            <a:ext cx="2386263" cy="85038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Supervised Learning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C68F0DA-363E-E503-A352-B01852E66ECB}"/>
              </a:ext>
            </a:extLst>
          </p:cNvPr>
          <p:cNvSpPr/>
          <p:nvPr/>
        </p:nvSpPr>
        <p:spPr>
          <a:xfrm>
            <a:off x="838200" y="2531327"/>
            <a:ext cx="2386263" cy="3961547"/>
          </a:xfrm>
          <a:prstGeom prst="roundRect">
            <a:avLst>
              <a:gd name="adj" fmla="val 6583"/>
            </a:avLst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33350" indent="-1333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 is trained on </a:t>
            </a:r>
            <a:r>
              <a:rPr lang="en-US" sz="13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labeled data</a:t>
            </a: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133350" indent="-1333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300" u="sng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Classification</a:t>
            </a: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predict categorical outputs. Can be </a:t>
            </a:r>
            <a:r>
              <a:rPr lang="en-US" sz="13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binary</a:t>
            </a: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or </a:t>
            </a:r>
            <a:r>
              <a:rPr lang="en-US" sz="13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multi-class</a:t>
            </a: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133350" indent="-1333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300" u="sng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Regression</a:t>
            </a: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predict numerical values.</a:t>
            </a:r>
          </a:p>
          <a:p>
            <a:pPr marL="133350" indent="-1333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Algorithms include:</a:t>
            </a:r>
          </a:p>
          <a:p>
            <a:pPr marL="266700" lvl="1" indent="-103188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Regression</a:t>
            </a:r>
          </a:p>
          <a:p>
            <a:pPr marL="266700" lvl="1" indent="-103188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Support vector machines</a:t>
            </a:r>
          </a:p>
          <a:p>
            <a:pPr marL="266700" lvl="1" indent="-103188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Decision trees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78A12236-A13C-387A-21A0-A44519810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0624" y="1359364"/>
            <a:ext cx="5169354" cy="2705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4F78243-5D74-F1C6-6280-03A85F1D2A36}"/>
              </a:ext>
            </a:extLst>
          </p:cNvPr>
          <p:cNvSpPr/>
          <p:nvPr/>
        </p:nvSpPr>
        <p:spPr>
          <a:xfrm>
            <a:off x="5305645" y="2404162"/>
            <a:ext cx="2079312" cy="61556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BINARY CLASSIFICATION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F025A71-F0BF-7C95-D8CC-7CD1B90620E6}"/>
              </a:ext>
            </a:extLst>
          </p:cNvPr>
          <p:cNvGrpSpPr/>
          <p:nvPr/>
        </p:nvGrpSpPr>
        <p:grpSpPr>
          <a:xfrm>
            <a:off x="4652238" y="3230879"/>
            <a:ext cx="7344690" cy="3261995"/>
            <a:chOff x="-1325137" y="1332570"/>
            <a:chExt cx="12229003" cy="5431263"/>
          </a:xfrm>
        </p:grpSpPr>
        <p:pic>
          <p:nvPicPr>
            <p:cNvPr id="18" name="Picture 2" descr="ONO Pizza. Toronto's best kept pizza secret. Order for pickup or ...">
              <a:extLst>
                <a:ext uri="{FF2B5EF4-FFF2-40B4-BE49-F238E27FC236}">
                  <a16:creationId xmlns:a16="http://schemas.microsoft.com/office/drawing/2014/main" id="{0478561D-5E29-0F0F-095D-1A79473AB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325137" y="1332571"/>
              <a:ext cx="2261839" cy="15074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Classic Cheese Pizza">
              <a:extLst>
                <a:ext uri="{FF2B5EF4-FFF2-40B4-BE49-F238E27FC236}">
                  <a16:creationId xmlns:a16="http://schemas.microsoft.com/office/drawing/2014/main" id="{BDFD8204-5B5B-474D-BF0C-715417666B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6701" y="1332571"/>
              <a:ext cx="2261141" cy="15074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6" descr="15+ Best Pizza Places in Toronto (Ontario, Canada) • HUNGRY 416">
              <a:extLst>
                <a:ext uri="{FF2B5EF4-FFF2-40B4-BE49-F238E27FC236}">
                  <a16:creationId xmlns:a16="http://schemas.microsoft.com/office/drawing/2014/main" id="{06924124-5831-B9AC-3E3D-CD3F2E2A2B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97843" y="1332571"/>
              <a:ext cx="1205942" cy="15074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8" descr="New York Style Pepperoni Pizza Recipe - Sloane's Table">
              <a:extLst>
                <a:ext uri="{FF2B5EF4-FFF2-40B4-BE49-F238E27FC236}">
                  <a16:creationId xmlns:a16="http://schemas.microsoft.com/office/drawing/2014/main" id="{0ABFCC17-D5F0-DF7B-932D-EC0B241DA6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325137" y="2840000"/>
              <a:ext cx="2261684" cy="2261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10" descr="Classic Margherita Pizza Recipe">
              <a:extLst>
                <a:ext uri="{FF2B5EF4-FFF2-40B4-BE49-F238E27FC236}">
                  <a16:creationId xmlns:a16="http://schemas.microsoft.com/office/drawing/2014/main" id="{DD6E37DB-F8D7-28B4-3D24-710D3BE815B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53" r="16365"/>
            <a:stretch/>
          </p:blipFill>
          <p:spPr bwMode="auto">
            <a:xfrm>
              <a:off x="936431" y="2835897"/>
              <a:ext cx="2039162" cy="2261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12" descr="The Best Pizza in Toronto">
              <a:extLst>
                <a:ext uri="{FF2B5EF4-FFF2-40B4-BE49-F238E27FC236}">
                  <a16:creationId xmlns:a16="http://schemas.microsoft.com/office/drawing/2014/main" id="{8E734BB3-6501-B0BA-8573-E1A35E8591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325137" y="5101683"/>
              <a:ext cx="2483663" cy="16552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14" descr="BBQ Chicken Pizza Recipe">
              <a:extLst>
                <a:ext uri="{FF2B5EF4-FFF2-40B4-BE49-F238E27FC236}">
                  <a16:creationId xmlns:a16="http://schemas.microsoft.com/office/drawing/2014/main" id="{F99C1B8B-C079-5655-3D99-CECE99D8CC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8526" y="5101683"/>
              <a:ext cx="2207019" cy="16552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16" descr="Best Sushi in Toronto for 2024 | Cozymeal">
              <a:extLst>
                <a:ext uri="{FF2B5EF4-FFF2-40B4-BE49-F238E27FC236}">
                  <a16:creationId xmlns:a16="http://schemas.microsoft.com/office/drawing/2014/main" id="{9237215E-91C8-53A1-E5D8-E590C24771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1044"/>
            <a:stretch/>
          </p:blipFill>
          <p:spPr bwMode="auto">
            <a:xfrm>
              <a:off x="4403786" y="1332570"/>
              <a:ext cx="2115715" cy="15074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18" descr="Make your own Sushi – Nigiri, Maki and more | Kikkoman">
              <a:extLst>
                <a:ext uri="{FF2B5EF4-FFF2-40B4-BE49-F238E27FC236}">
                  <a16:creationId xmlns:a16="http://schemas.microsoft.com/office/drawing/2014/main" id="{A017EBB3-415A-87D4-FFE5-41142D9226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65545" y="5101683"/>
              <a:ext cx="2890289" cy="1652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0" descr="Tobiko California Roll (Sushi) - Crafty Cookbook">
              <a:extLst>
                <a:ext uri="{FF2B5EF4-FFF2-40B4-BE49-F238E27FC236}">
                  <a16:creationId xmlns:a16="http://schemas.microsoft.com/office/drawing/2014/main" id="{07B19856-7C9C-6861-9BFA-BA2A08B2D2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8855" y="2838219"/>
              <a:ext cx="2261141" cy="2261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4" descr="Sushi 101 | Frequently Asked Questions About Sushi">
              <a:extLst>
                <a:ext uri="{FF2B5EF4-FFF2-40B4-BE49-F238E27FC236}">
                  <a16:creationId xmlns:a16="http://schemas.microsoft.com/office/drawing/2014/main" id="{59CFCE08-5C91-D611-B7EC-1AFED9D14A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55834" y="5100596"/>
              <a:ext cx="2483663" cy="1655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6" descr="Avocado Cucumber Sushi Roll Recipe - Love and Lemons">
              <a:extLst>
                <a:ext uri="{FF2B5EF4-FFF2-40B4-BE49-F238E27FC236}">
                  <a16:creationId xmlns:a16="http://schemas.microsoft.com/office/drawing/2014/main" id="{77D7F86F-E92E-414F-B9D5-0AD3C14E89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43258" y="2845015"/>
              <a:ext cx="1684339" cy="2261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8" descr="Crispy Comté Frico Cheeseburgers Recipe">
              <a:extLst>
                <a:ext uri="{FF2B5EF4-FFF2-40B4-BE49-F238E27FC236}">
                  <a16:creationId xmlns:a16="http://schemas.microsoft.com/office/drawing/2014/main" id="{FB12D248-B287-38B6-43DE-2583EDFAFB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-5923"/>
            <a:stretch/>
          </p:blipFill>
          <p:spPr bwMode="auto">
            <a:xfrm>
              <a:off x="6506832" y="1334888"/>
              <a:ext cx="2261141" cy="15088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30" descr="The Best Burger Joints In Toronto">
              <a:extLst>
                <a:ext uri="{FF2B5EF4-FFF2-40B4-BE49-F238E27FC236}">
                  <a16:creationId xmlns:a16="http://schemas.microsoft.com/office/drawing/2014/main" id="{10F6DF85-EDEA-408B-6CE0-1DE49113DC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42725" y="1335586"/>
              <a:ext cx="2261141" cy="15081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2" descr="Five Toronto Smash Burgers You Need to Try Right Now — The Chew Review">
              <a:extLst>
                <a:ext uri="{FF2B5EF4-FFF2-40B4-BE49-F238E27FC236}">
                  <a16:creationId xmlns:a16="http://schemas.microsoft.com/office/drawing/2014/main" id="{A5743E42-8294-1726-E02B-E14AE0EA83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8748" y="2843712"/>
              <a:ext cx="2173936" cy="22624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34" descr="Classic Smashed Cheeseburger Recipe | Epicurious">
              <a:extLst>
                <a:ext uri="{FF2B5EF4-FFF2-40B4-BE49-F238E27FC236}">
                  <a16:creationId xmlns:a16="http://schemas.microsoft.com/office/drawing/2014/main" id="{F21D1118-7705-976B-2D39-15E58D27493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22" r="7023"/>
            <a:stretch/>
          </p:blipFill>
          <p:spPr bwMode="auto">
            <a:xfrm>
              <a:off x="9103661" y="2845015"/>
              <a:ext cx="1798819" cy="2261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36" descr="The 7 Best Burgers In Toronto | Enjoy Travel">
              <a:extLst>
                <a:ext uri="{FF2B5EF4-FFF2-40B4-BE49-F238E27FC236}">
                  <a16:creationId xmlns:a16="http://schemas.microsoft.com/office/drawing/2014/main" id="{CCA579EF-602B-87C8-744C-D01645B820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20" t="13984" r="12499" b="14959"/>
            <a:stretch/>
          </p:blipFill>
          <p:spPr bwMode="auto">
            <a:xfrm>
              <a:off x="8734987" y="5097580"/>
              <a:ext cx="2167494" cy="16662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3E91D07-1F79-5D18-6FFA-D62B110AE792}"/>
              </a:ext>
            </a:extLst>
          </p:cNvPr>
          <p:cNvSpPr/>
          <p:nvPr/>
        </p:nvSpPr>
        <p:spPr>
          <a:xfrm>
            <a:off x="6977028" y="4495854"/>
            <a:ext cx="2720726" cy="65277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MULTI-CLASS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048346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B524C-CC20-EE7C-37F4-CBAA45CAB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D64AE-FB37-CECA-F947-C1424DB42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931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Approaches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815C68-2602-9006-F57A-F376F12A8AA6}"/>
              </a:ext>
            </a:extLst>
          </p:cNvPr>
          <p:cNvGrpSpPr/>
          <p:nvPr/>
        </p:nvGrpSpPr>
        <p:grpSpPr>
          <a:xfrm>
            <a:off x="838200" y="1579570"/>
            <a:ext cx="2386263" cy="4913304"/>
            <a:chOff x="838200" y="1579570"/>
            <a:chExt cx="2386263" cy="4913304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E0C48D4-C454-9EE0-4E37-E48B1D1EB6DE}"/>
                </a:ext>
              </a:extLst>
            </p:cNvPr>
            <p:cNvSpPr/>
            <p:nvPr/>
          </p:nvSpPr>
          <p:spPr>
            <a:xfrm>
              <a:off x="838200" y="1579570"/>
              <a:ext cx="2386263" cy="850381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Supervised Learning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5E5DF30-ED42-0DE6-FCC9-173123B6ED75}"/>
                </a:ext>
              </a:extLst>
            </p:cNvPr>
            <p:cNvSpPr/>
            <p:nvPr/>
          </p:nvSpPr>
          <p:spPr>
            <a:xfrm>
              <a:off x="838200" y="2531327"/>
              <a:ext cx="2386263" cy="3961547"/>
            </a:xfrm>
            <a:prstGeom prst="roundRect">
              <a:avLst>
                <a:gd name="adj" fmla="val 6583"/>
              </a:avLst>
            </a:prstGeom>
            <a:solidFill>
              <a:schemeClr val="tx2">
                <a:lumMod val="10000"/>
                <a:lumOff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Model is trained on </a:t>
              </a:r>
              <a:r>
                <a:rPr lang="en-US" sz="1300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labeled data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u="sng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Classification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: predict categorical outputs. Can be </a:t>
              </a:r>
              <a:r>
                <a:rPr lang="en-US" sz="1300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binary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or </a:t>
              </a:r>
              <a:r>
                <a:rPr lang="en-US" sz="1300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multi-class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u="sng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Regression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: predict numerical values.</a:t>
              </a:r>
            </a:p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Algorithms include: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Regression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Support vector machines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Decision trees</a:t>
              </a:r>
            </a:p>
          </p:txBody>
        </p:sp>
      </p:grp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9C24CF9-E14A-863F-8892-93D531D0E701}"/>
              </a:ext>
            </a:extLst>
          </p:cNvPr>
          <p:cNvSpPr/>
          <p:nvPr/>
        </p:nvSpPr>
        <p:spPr>
          <a:xfrm>
            <a:off x="3469105" y="1579572"/>
            <a:ext cx="2386263" cy="850381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Unsupervised Learning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0A7556D-A2BF-26A9-BB8E-BC34FCF8C0A3}"/>
              </a:ext>
            </a:extLst>
          </p:cNvPr>
          <p:cNvSpPr/>
          <p:nvPr/>
        </p:nvSpPr>
        <p:spPr>
          <a:xfrm>
            <a:off x="3469105" y="2531327"/>
            <a:ext cx="2386263" cy="3961547"/>
          </a:xfrm>
          <a:prstGeom prst="roundRect">
            <a:avLst>
              <a:gd name="adj" fmla="val 6583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33350" indent="-1333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 is trained on </a:t>
            </a:r>
            <a:r>
              <a:rPr lang="en-US" sz="1300" i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</a:t>
            </a:r>
            <a:r>
              <a:rPr lang="en-US" sz="13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labeled data</a:t>
            </a: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133350" indent="-1333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300" u="sng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Clustering</a:t>
            </a: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find sub-groups in the data.</a:t>
            </a:r>
          </a:p>
          <a:p>
            <a:pPr marL="133350" indent="-1333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300" u="sng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Dimensionality reduction</a:t>
            </a: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reduce the number of features in the dataset without losing meaningful information.</a:t>
            </a:r>
          </a:p>
          <a:p>
            <a:pPr marL="133350" indent="-1333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Algorithms include:</a:t>
            </a:r>
          </a:p>
          <a:p>
            <a:pPr marL="266700" lvl="1" indent="-103188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K-means clustering</a:t>
            </a:r>
          </a:p>
          <a:p>
            <a:pPr marL="266700" lvl="1" indent="-103188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Hierarchical clustering</a:t>
            </a:r>
          </a:p>
          <a:p>
            <a:pPr marL="266700" lvl="1" indent="-103188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Principal components analysis</a:t>
            </a:r>
          </a:p>
          <a:p>
            <a:pPr marL="355600" lvl="1" indent="-192088">
              <a:buFont typeface="Arial" panose="020B0604020202020204" pitchFamily="34" charset="0"/>
              <a:buChar char="•"/>
            </a:pPr>
            <a:endParaRPr lang="en-US" sz="13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8E0F7EF-1071-9F54-2CFD-E4ACE52E8E24}"/>
              </a:ext>
            </a:extLst>
          </p:cNvPr>
          <p:cNvGrpSpPr/>
          <p:nvPr/>
        </p:nvGrpSpPr>
        <p:grpSpPr>
          <a:xfrm>
            <a:off x="6746208" y="1494508"/>
            <a:ext cx="4765879" cy="4706866"/>
            <a:chOff x="6746208" y="1494508"/>
            <a:chExt cx="4765879" cy="4706866"/>
          </a:xfrm>
        </p:grpSpPr>
        <p:pic>
          <p:nvPicPr>
            <p:cNvPr id="33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BBA2FFDD-E06E-1FE1-A0B5-24E6A1723B6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993" t="35798" r="62379" b="36685"/>
            <a:stretch/>
          </p:blipFill>
          <p:spPr bwMode="auto">
            <a:xfrm>
              <a:off x="8366353" y="4139289"/>
              <a:ext cx="462683" cy="814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022E5659-F463-3A08-EDDB-8B755124E1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30" t="62255" r="78381" b="9701"/>
            <a:stretch/>
          </p:blipFill>
          <p:spPr bwMode="auto">
            <a:xfrm>
              <a:off x="9004219" y="2386654"/>
              <a:ext cx="372691" cy="830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147B0855-0D36-A408-7675-829BABAF6CD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85" t="63318" r="49341" b="9701"/>
            <a:stretch/>
          </p:blipFill>
          <p:spPr bwMode="auto">
            <a:xfrm>
              <a:off x="9367532" y="2704447"/>
              <a:ext cx="366324" cy="7987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CD5249B8-EF25-419A-5D66-9B93D34D93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05" t="63318" r="34758" b="9701"/>
            <a:stretch/>
          </p:blipFill>
          <p:spPr bwMode="auto">
            <a:xfrm>
              <a:off x="9694707" y="2402388"/>
              <a:ext cx="385976" cy="7987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A2EB2819-856F-CFE8-5487-6D77F777126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941" t="63318" r="21440" b="9701"/>
            <a:stretch/>
          </p:blipFill>
          <p:spPr bwMode="auto">
            <a:xfrm>
              <a:off x="9816337" y="3249681"/>
              <a:ext cx="284782" cy="7987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F55F1605-7C21-16F5-4B8D-9C42AC822C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675" t="63318" r="6440" b="9701"/>
            <a:stretch/>
          </p:blipFill>
          <p:spPr bwMode="auto">
            <a:xfrm>
              <a:off x="10105812" y="2972928"/>
              <a:ext cx="292668" cy="7987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88B738B7-2957-592A-5A54-2CF2B7C093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30" t="9937" r="77403" b="64882"/>
            <a:stretch/>
          </p:blipFill>
          <p:spPr bwMode="auto">
            <a:xfrm>
              <a:off x="7469708" y="4507280"/>
              <a:ext cx="401670" cy="7454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37A2D498-E288-81A0-45A1-DB6B06F27B8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536" t="35697" r="6440" b="36732"/>
            <a:stretch/>
          </p:blipFill>
          <p:spPr bwMode="auto">
            <a:xfrm>
              <a:off x="8706256" y="2446727"/>
              <a:ext cx="326367" cy="8162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0EC6B94E-733E-7F88-3F86-9D28D2894C7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589" t="36277" r="18308" b="36732"/>
            <a:stretch/>
          </p:blipFill>
          <p:spPr bwMode="auto">
            <a:xfrm>
              <a:off x="8326786" y="2030625"/>
              <a:ext cx="387946" cy="799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66E6D75F-2C84-FACF-1674-B02629EF1AE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06" t="36287" r="50299" b="36732"/>
            <a:stretch/>
          </p:blipFill>
          <p:spPr bwMode="auto">
            <a:xfrm>
              <a:off x="9207243" y="4245690"/>
              <a:ext cx="301822" cy="798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029D47CE-F74F-88F1-25E2-5B2485837A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30" t="35126" r="79196" b="36732"/>
            <a:stretch/>
          </p:blipFill>
          <p:spPr bwMode="auto">
            <a:xfrm>
              <a:off x="8644082" y="4600128"/>
              <a:ext cx="348589" cy="8331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72684B9C-99A5-5151-F293-5C22D9F56FD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42" t="9937" r="63091" b="64882"/>
            <a:stretch/>
          </p:blipFill>
          <p:spPr bwMode="auto">
            <a:xfrm>
              <a:off x="7767147" y="3637537"/>
              <a:ext cx="401677" cy="7454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10AD46FE-0CB0-3FF2-C6C1-9E3EE4B8CF0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951" t="9937" r="48851" b="64882"/>
            <a:stretch/>
          </p:blipFill>
          <p:spPr bwMode="auto">
            <a:xfrm>
              <a:off x="7466501" y="3842911"/>
              <a:ext cx="361145" cy="7454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E7E820B3-5607-BE4F-C9AE-6A52F40EBAF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24" t="9937" r="33578" b="64882"/>
            <a:stretch/>
          </p:blipFill>
          <p:spPr bwMode="auto">
            <a:xfrm>
              <a:off x="7890633" y="4389262"/>
              <a:ext cx="361145" cy="7454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D61CFFF3-E19F-5982-9EF2-B6DEFC56780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928" t="9937" r="20873" b="64882"/>
            <a:stretch/>
          </p:blipFill>
          <p:spPr bwMode="auto">
            <a:xfrm>
              <a:off x="8056541" y="3782376"/>
              <a:ext cx="361146" cy="7454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ED914900-CC26-BB19-4236-6C671B757D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536" t="9937" r="6440" b="64882"/>
            <a:stretch/>
          </p:blipFill>
          <p:spPr bwMode="auto">
            <a:xfrm>
              <a:off x="8396092" y="3424747"/>
              <a:ext cx="326366" cy="7454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71B482DC-F95C-BC3D-ADA4-7CC05CC4121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24" t="36287" r="35581" b="36732"/>
            <a:stretch/>
          </p:blipFill>
          <p:spPr bwMode="auto">
            <a:xfrm>
              <a:off x="8869440" y="3957946"/>
              <a:ext cx="301823" cy="798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AA5EF41-5068-3272-B0CE-B3BD06A564B0}"/>
                </a:ext>
              </a:extLst>
            </p:cNvPr>
            <p:cNvGrpSpPr/>
            <p:nvPr/>
          </p:nvGrpSpPr>
          <p:grpSpPr>
            <a:xfrm>
              <a:off x="6746208" y="1494508"/>
              <a:ext cx="4765879" cy="4706866"/>
              <a:chOff x="6746208" y="1494508"/>
              <a:chExt cx="4765879" cy="4706866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1E8042E8-72EE-D218-02E8-E4D5753E9AED}"/>
                  </a:ext>
                </a:extLst>
              </p:cNvPr>
              <p:cNvGrpSpPr/>
              <p:nvPr/>
            </p:nvGrpSpPr>
            <p:grpSpPr>
              <a:xfrm>
                <a:off x="6903508" y="1494508"/>
                <a:ext cx="4608579" cy="4608579"/>
                <a:chOff x="6896640" y="1508246"/>
                <a:chExt cx="3864300" cy="3864300"/>
              </a:xfrm>
            </p:grpSpPr>
            <p:cxnSp>
              <p:nvCxnSpPr>
                <p:cNvPr id="8" name="Straight Arrow Connector 7">
                  <a:extLst>
                    <a:ext uri="{FF2B5EF4-FFF2-40B4-BE49-F238E27FC236}">
                      <a16:creationId xmlns:a16="http://schemas.microsoft.com/office/drawing/2014/main" id="{69427530-016A-5BDE-D1AE-4E56CEB6F969}"/>
                    </a:ext>
                  </a:extLst>
                </p:cNvPr>
                <p:cNvCxnSpPr/>
                <p:nvPr/>
              </p:nvCxnSpPr>
              <p:spPr>
                <a:xfrm flipV="1">
                  <a:off x="7143774" y="1508246"/>
                  <a:ext cx="0" cy="386430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Arrow Connector 11">
                  <a:extLst>
                    <a:ext uri="{FF2B5EF4-FFF2-40B4-BE49-F238E27FC236}">
                      <a16:creationId xmlns:a16="http://schemas.microsoft.com/office/drawing/2014/main" id="{BC8EFF43-5087-EE2D-5A11-918C5986A6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8828790" y="3178644"/>
                  <a:ext cx="0" cy="386430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130AB10-2951-D11A-BB42-7AAF7BBACBDE}"/>
                  </a:ext>
                </a:extLst>
              </p:cNvPr>
              <p:cNvSpPr txBox="1"/>
              <p:nvPr/>
            </p:nvSpPr>
            <p:spPr>
              <a:xfrm>
                <a:off x="8690990" y="5832042"/>
                <a:ext cx="147995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Dimension A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A7CD9AE-813C-B75C-1349-6EA9BFD9ECDA}"/>
                  </a:ext>
                </a:extLst>
              </p:cNvPr>
              <p:cNvSpPr txBox="1"/>
              <p:nvPr/>
            </p:nvSpPr>
            <p:spPr>
              <a:xfrm rot="16200000">
                <a:off x="6190895" y="3533996"/>
                <a:ext cx="147995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Dimension B</a:t>
                </a:r>
              </a:p>
            </p:txBody>
          </p:sp>
        </p:grpSp>
        <p:pic>
          <p:nvPicPr>
            <p:cNvPr id="18" name="Picture 2" descr="EatingWell - different types of wine - wine infographic">
              <a:extLst>
                <a:ext uri="{FF2B5EF4-FFF2-40B4-BE49-F238E27FC236}">
                  <a16:creationId xmlns:a16="http://schemas.microsoft.com/office/drawing/2014/main" id="{1F9E29E5-6BC7-5ADF-E78A-EB4AE6D3458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68" t="63318" r="64159" b="9701"/>
            <a:stretch/>
          </p:blipFill>
          <p:spPr bwMode="auto">
            <a:xfrm>
              <a:off x="9330586" y="1869065"/>
              <a:ext cx="366323" cy="7987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691750F5-942C-F543-A0CA-118CAAAE901C}"/>
              </a:ext>
            </a:extLst>
          </p:cNvPr>
          <p:cNvSpPr/>
          <p:nvPr/>
        </p:nvSpPr>
        <p:spPr>
          <a:xfrm>
            <a:off x="7258902" y="3303583"/>
            <a:ext cx="2435806" cy="247159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7684DE3-8F01-0E2B-76CE-DA8FBBB8BAF0}"/>
              </a:ext>
            </a:extLst>
          </p:cNvPr>
          <p:cNvSpPr/>
          <p:nvPr/>
        </p:nvSpPr>
        <p:spPr>
          <a:xfrm rot="2592214">
            <a:off x="7832700" y="2093328"/>
            <a:ext cx="3363032" cy="1727465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27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CFE59D-230E-103C-AED9-DBF6727D6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B3A70-2006-EBD7-1E99-C5723BA40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931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Approaches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E6F137A-D9E9-6167-FD03-35FCB4EB2D03}"/>
              </a:ext>
            </a:extLst>
          </p:cNvPr>
          <p:cNvGrpSpPr/>
          <p:nvPr/>
        </p:nvGrpSpPr>
        <p:grpSpPr>
          <a:xfrm>
            <a:off x="838200" y="1579570"/>
            <a:ext cx="2386263" cy="4913304"/>
            <a:chOff x="838200" y="1579570"/>
            <a:chExt cx="2386263" cy="4913304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4E7472E8-A3E4-0894-66BE-F40D6099DFAA}"/>
                </a:ext>
              </a:extLst>
            </p:cNvPr>
            <p:cNvSpPr/>
            <p:nvPr/>
          </p:nvSpPr>
          <p:spPr>
            <a:xfrm>
              <a:off x="838200" y="1579570"/>
              <a:ext cx="2386263" cy="850381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Supervised Learning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8CD3696-A299-721F-0048-D0B322397050}"/>
                </a:ext>
              </a:extLst>
            </p:cNvPr>
            <p:cNvSpPr/>
            <p:nvPr/>
          </p:nvSpPr>
          <p:spPr>
            <a:xfrm>
              <a:off x="838200" y="2531327"/>
              <a:ext cx="2386263" cy="3961547"/>
            </a:xfrm>
            <a:prstGeom prst="roundRect">
              <a:avLst>
                <a:gd name="adj" fmla="val 6583"/>
              </a:avLst>
            </a:prstGeom>
            <a:solidFill>
              <a:schemeClr val="tx2">
                <a:lumMod val="10000"/>
                <a:lumOff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Model is trained on </a:t>
              </a:r>
              <a:r>
                <a:rPr lang="en-US" sz="1300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labeled data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u="sng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Classification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: predict categorical outputs. Can be </a:t>
              </a:r>
              <a:r>
                <a:rPr lang="en-US" sz="1300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binary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or </a:t>
              </a:r>
              <a:r>
                <a:rPr lang="en-US" sz="1300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multi-class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u="sng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Regression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: predict numerical values.</a:t>
              </a:r>
            </a:p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Algorithms include: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Regression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Support vector machines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Decision trees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FBD88B5-6C52-5E86-9CEF-9DD5363A17EA}"/>
              </a:ext>
            </a:extLst>
          </p:cNvPr>
          <p:cNvGrpSpPr/>
          <p:nvPr/>
        </p:nvGrpSpPr>
        <p:grpSpPr>
          <a:xfrm>
            <a:off x="3469105" y="1579572"/>
            <a:ext cx="2386263" cy="4913302"/>
            <a:chOff x="3469105" y="1579572"/>
            <a:chExt cx="2386263" cy="4913302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6F08CB93-C4EB-E087-724C-C713DF4E70BA}"/>
                </a:ext>
              </a:extLst>
            </p:cNvPr>
            <p:cNvSpPr/>
            <p:nvPr/>
          </p:nvSpPr>
          <p:spPr>
            <a:xfrm>
              <a:off x="3469105" y="1579572"/>
              <a:ext cx="2386263" cy="85038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Unsupervised Learning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2BBC4DBE-B823-0240-1D0B-FE6574CCC94A}"/>
                </a:ext>
              </a:extLst>
            </p:cNvPr>
            <p:cNvSpPr/>
            <p:nvPr/>
          </p:nvSpPr>
          <p:spPr>
            <a:xfrm>
              <a:off x="3469105" y="2531327"/>
              <a:ext cx="2386263" cy="3961547"/>
            </a:xfrm>
            <a:prstGeom prst="roundRect">
              <a:avLst>
                <a:gd name="adj" fmla="val 6583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Model is trained on </a:t>
              </a:r>
              <a:r>
                <a:rPr lang="en-US" sz="1300" i="1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un</a:t>
              </a:r>
              <a:r>
                <a:rPr lang="en-US" sz="1300" dirty="0">
                  <a:solidFill>
                    <a:srgbClr val="FF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labeled data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u="sng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Clustering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: find sub-groups in the data.</a:t>
              </a:r>
            </a:p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u="sng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Dimensionality reduction</a:t>
              </a: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: reduce the number of features in the dataset without losing meaningful information.</a:t>
              </a:r>
            </a:p>
            <a:p>
              <a:pPr marL="133350" indent="-1333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Algorithms include: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K-means clustering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Hierarchical clustering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Principal components analysis</a:t>
              </a:r>
            </a:p>
            <a:p>
              <a:pPr marL="355600" lvl="1" indent="-192088">
                <a:buFont typeface="Arial" panose="020B0604020202020204" pitchFamily="34" charset="0"/>
                <a:buChar char="•"/>
              </a:pPr>
              <a:endParaRPr lang="en-US" sz="13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30BF0B4-E0D5-3A65-24FF-2518D2957B6C}"/>
              </a:ext>
            </a:extLst>
          </p:cNvPr>
          <p:cNvGrpSpPr/>
          <p:nvPr/>
        </p:nvGrpSpPr>
        <p:grpSpPr>
          <a:xfrm>
            <a:off x="6095999" y="1478196"/>
            <a:ext cx="2506580" cy="5014676"/>
            <a:chOff x="6095999" y="1478196"/>
            <a:chExt cx="2506580" cy="501467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9BDF7D7-1B8B-9CAB-DB57-D195841E6FB5}"/>
                </a:ext>
              </a:extLst>
            </p:cNvPr>
            <p:cNvGrpSpPr/>
            <p:nvPr/>
          </p:nvGrpSpPr>
          <p:grpSpPr>
            <a:xfrm>
              <a:off x="6095999" y="1579570"/>
              <a:ext cx="2386264" cy="4913302"/>
              <a:chOff x="6095999" y="1579570"/>
              <a:chExt cx="2386264" cy="4913302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87C04D7D-6C93-C55A-CA3B-4DBE7A07D5BC}"/>
                  </a:ext>
                </a:extLst>
              </p:cNvPr>
              <p:cNvSpPr/>
              <p:nvPr/>
            </p:nvSpPr>
            <p:spPr>
              <a:xfrm>
                <a:off x="6096000" y="1579570"/>
                <a:ext cx="2386263" cy="85038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u="sng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Semi-supervised Learning</a:t>
                </a:r>
                <a:endParaRPr lang="en-US" u="sng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BB2ECCAF-36E3-84D3-8268-7B544D0AB16B}"/>
                  </a:ext>
                </a:extLst>
              </p:cNvPr>
              <p:cNvSpPr/>
              <p:nvPr/>
            </p:nvSpPr>
            <p:spPr>
              <a:xfrm>
                <a:off x="6095999" y="2531325"/>
                <a:ext cx="2386263" cy="3961547"/>
              </a:xfrm>
              <a:prstGeom prst="roundRect">
                <a:avLst>
                  <a:gd name="adj" fmla="val 6583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133350" indent="-1333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Model is trained on both </a:t>
                </a:r>
                <a:r>
                  <a:rPr lang="en-US" sz="1300" dirty="0">
                    <a:solidFill>
                      <a:srgbClr val="FF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labeled and unlabeled data</a:t>
                </a: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.</a:t>
                </a:r>
              </a:p>
              <a:p>
                <a:pPr marL="133350" indent="-1333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Unlabeled data help identify patterns in the dataset while labeled data establish structure and guide learning (how many classes in the dataset?).</a:t>
                </a:r>
              </a:p>
              <a:p>
                <a:pPr marL="133350" indent="-1333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Useful when working with limited or incompletely labeled data.</a:t>
                </a:r>
              </a:p>
              <a:p>
                <a:pPr marL="355600" lvl="1" indent="-192088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endPara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p:grpSp>
        <p:sp>
          <p:nvSpPr>
            <p:cNvPr id="9" name="5-Point Star 8">
              <a:extLst>
                <a:ext uri="{FF2B5EF4-FFF2-40B4-BE49-F238E27FC236}">
                  <a16:creationId xmlns:a16="http://schemas.microsoft.com/office/drawing/2014/main" id="{EFCC1268-A84B-BF11-2E66-48B9D4D2E5E1}"/>
                </a:ext>
              </a:extLst>
            </p:cNvPr>
            <p:cNvSpPr/>
            <p:nvPr/>
          </p:nvSpPr>
          <p:spPr>
            <a:xfrm>
              <a:off x="8309067" y="1478196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5D83060-E92B-B0E3-E324-7E0F9D8FE5CC}"/>
              </a:ext>
            </a:extLst>
          </p:cNvPr>
          <p:cNvGrpSpPr/>
          <p:nvPr/>
        </p:nvGrpSpPr>
        <p:grpSpPr>
          <a:xfrm>
            <a:off x="10459298" y="6594547"/>
            <a:ext cx="1593228" cy="263453"/>
            <a:chOff x="10237541" y="6446909"/>
            <a:chExt cx="1871188" cy="309416"/>
          </a:xfrm>
        </p:grpSpPr>
        <p:sp>
          <p:nvSpPr>
            <p:cNvPr id="19" name="5-Point Star 18">
              <a:extLst>
                <a:ext uri="{FF2B5EF4-FFF2-40B4-BE49-F238E27FC236}">
                  <a16:creationId xmlns:a16="http://schemas.microsoft.com/office/drawing/2014/main" id="{FED9871E-82A6-7572-FBC0-A5FBB29FD5F7}"/>
                </a:ext>
              </a:extLst>
            </p:cNvPr>
            <p:cNvSpPr/>
            <p:nvPr/>
          </p:nvSpPr>
          <p:spPr>
            <a:xfrm>
              <a:off x="10237541" y="6446909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416414F-04CE-2298-2632-1D0E0DE3BF64}"/>
                </a:ext>
              </a:extLst>
            </p:cNvPr>
            <p:cNvSpPr txBox="1"/>
            <p:nvPr/>
          </p:nvSpPr>
          <p:spPr>
            <a:xfrm>
              <a:off x="10531053" y="6448548"/>
              <a:ext cx="15776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LINK to more info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99B7790-5C27-33C8-0096-609456C93DB7}"/>
              </a:ext>
            </a:extLst>
          </p:cNvPr>
          <p:cNvGrpSpPr/>
          <p:nvPr/>
        </p:nvGrpSpPr>
        <p:grpSpPr>
          <a:xfrm>
            <a:off x="8722893" y="1478196"/>
            <a:ext cx="2533019" cy="5014676"/>
            <a:chOff x="8722893" y="1478196"/>
            <a:chExt cx="2533019" cy="501467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56FE6CA-54B2-C826-D64E-F771F1E6D054}"/>
                </a:ext>
              </a:extLst>
            </p:cNvPr>
            <p:cNvGrpSpPr/>
            <p:nvPr/>
          </p:nvGrpSpPr>
          <p:grpSpPr>
            <a:xfrm>
              <a:off x="8722893" y="1579570"/>
              <a:ext cx="2386265" cy="4913302"/>
              <a:chOff x="8722893" y="1579570"/>
              <a:chExt cx="2386265" cy="4913302"/>
            </a:xfrm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DE2A1F86-39E5-5E8A-4092-7F3E888E6D36}"/>
                  </a:ext>
                </a:extLst>
              </p:cNvPr>
              <p:cNvSpPr/>
              <p:nvPr/>
            </p:nvSpPr>
            <p:spPr>
              <a:xfrm>
                <a:off x="8722895" y="1579570"/>
                <a:ext cx="2386263" cy="850381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rgbClr val="340E3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  <a:hlinkClick r:id="rId4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Reinforcement Learning</a:t>
                </a:r>
                <a:endPara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507C87B7-D0E9-4BA4-0A9C-EB8BDAC32014}"/>
                  </a:ext>
                </a:extLst>
              </p:cNvPr>
              <p:cNvSpPr/>
              <p:nvPr/>
            </p:nvSpPr>
            <p:spPr>
              <a:xfrm>
                <a:off x="8722893" y="2531325"/>
                <a:ext cx="2386263" cy="3961547"/>
              </a:xfrm>
              <a:prstGeom prst="roundRect">
                <a:avLst>
                  <a:gd name="adj" fmla="val 6583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rgbClr val="340E3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133350" indent="-133350">
                  <a:spcAft>
                    <a:spcPts val="900"/>
                  </a:spcAft>
                  <a:buFont typeface="Arial" panose="020B0604020202020204" pitchFamily="34" charset="0"/>
                  <a:buChar char="•"/>
                </a:pP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Model is trained to learn from </a:t>
                </a:r>
                <a:r>
                  <a:rPr lang="en-US" sz="1300" dirty="0">
                    <a:solidFill>
                      <a:srgbClr val="FF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positive (reward) and negative (punishment) feedback</a:t>
                </a: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.</a:t>
                </a:r>
              </a:p>
              <a:p>
                <a:pPr marL="133350" indent="-1333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Algorithms include:</a:t>
                </a:r>
              </a:p>
              <a:p>
                <a:pPr marL="317500" lvl="1" indent="-127000">
                  <a:buFont typeface="Arial" panose="020B0604020202020204" pitchFamily="34" charset="0"/>
                  <a:buChar char="•"/>
                </a:pP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Value iteration</a:t>
                </a:r>
              </a:p>
              <a:p>
                <a:pPr marL="317500" lvl="1" indent="-127000">
                  <a:buFont typeface="Arial" panose="020B0604020202020204" pitchFamily="34" charset="0"/>
                  <a:buChar char="•"/>
                </a:pP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Markov decision process</a:t>
                </a:r>
              </a:p>
              <a:p>
                <a:pPr marL="317500" lvl="1" indent="-127000">
                  <a:buFont typeface="Arial" panose="020B0604020202020204" pitchFamily="34" charset="0"/>
                  <a:buChar char="•"/>
                </a:pP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Q learning</a:t>
                </a:r>
              </a:p>
              <a:p>
                <a:pPr indent="-266700">
                  <a:buFont typeface="Arial" panose="020B0604020202020204" pitchFamily="34" charset="0"/>
                  <a:buChar char="•"/>
                </a:pPr>
                <a:endParaRPr lang="en-US" sz="13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pPr marL="133350" indent="-133350">
                  <a:buFont typeface="Arial" panose="020B0604020202020204" pitchFamily="34" charset="0"/>
                  <a:buChar char="•"/>
                </a:pPr>
                <a:r>
                  <a:rPr lang="en-US" sz="1300" dirty="0">
                    <a:solidFill>
                      <a:sysClr val="windowText" lastClr="000000"/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Useful when learning can be sequential.</a:t>
                </a:r>
              </a:p>
            </p:txBody>
          </p:sp>
        </p:grpSp>
        <p:sp>
          <p:nvSpPr>
            <p:cNvPr id="21" name="5-Point Star 20">
              <a:extLst>
                <a:ext uri="{FF2B5EF4-FFF2-40B4-BE49-F238E27FC236}">
                  <a16:creationId xmlns:a16="http://schemas.microsoft.com/office/drawing/2014/main" id="{19626159-6C52-98CD-027C-C34F4AF908E6}"/>
                </a:ext>
              </a:extLst>
            </p:cNvPr>
            <p:cNvSpPr/>
            <p:nvPr/>
          </p:nvSpPr>
          <p:spPr>
            <a:xfrm>
              <a:off x="10962400" y="1478196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673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F1B24-B724-7905-F0BF-4C46F17CF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EA2F2-8767-E630-72BF-48ABDA29E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478" y="365126"/>
            <a:ext cx="6501161" cy="738846"/>
          </a:xfrm>
        </p:spPr>
        <p:txBody>
          <a:bodyPr>
            <a:noAutofit/>
          </a:bodyPr>
          <a:lstStyle/>
          <a:p>
            <a:r>
              <a:rPr lang="en-US" sz="3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Machine Learning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B0F3CF8-585E-DFE4-21BE-29BD671FE761}"/>
              </a:ext>
            </a:extLst>
          </p:cNvPr>
          <p:cNvSpPr/>
          <p:nvPr/>
        </p:nvSpPr>
        <p:spPr>
          <a:xfrm>
            <a:off x="646176" y="1694688"/>
            <a:ext cx="4572000" cy="4511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6097058-D00B-D39C-BAD2-2C7E96ACE018}"/>
              </a:ext>
            </a:extLst>
          </p:cNvPr>
          <p:cNvGrpSpPr/>
          <p:nvPr/>
        </p:nvGrpSpPr>
        <p:grpSpPr>
          <a:xfrm>
            <a:off x="646176" y="2145792"/>
            <a:ext cx="4572000" cy="737020"/>
            <a:chOff x="646176" y="1840992"/>
            <a:chExt cx="4572000" cy="737020"/>
          </a:xfrm>
        </p:grpSpPr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9E960F09-F6E7-3405-E393-E9E5F4CD3627}"/>
                </a:ext>
              </a:extLst>
            </p:cNvPr>
            <p:cNvSpPr/>
            <p:nvPr/>
          </p:nvSpPr>
          <p:spPr>
            <a:xfrm>
              <a:off x="646176" y="2126908"/>
              <a:ext cx="4572000" cy="451104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Preprocessing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5C691984-E85D-6F90-B370-1C5A615245FB}"/>
                </a:ext>
              </a:extLst>
            </p:cNvPr>
            <p:cNvCxnSpPr>
              <a:cxnSpLocks/>
            </p:cNvCxnSpPr>
            <p:nvPr/>
          </p:nvCxnSpPr>
          <p:spPr>
            <a:xfrm>
              <a:off x="2927604" y="184099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9BF7E5F-78F5-2160-A19C-7B7FAA24CDC7}"/>
              </a:ext>
            </a:extLst>
          </p:cNvPr>
          <p:cNvGrpSpPr/>
          <p:nvPr/>
        </p:nvGrpSpPr>
        <p:grpSpPr>
          <a:xfrm>
            <a:off x="646176" y="2882812"/>
            <a:ext cx="4572000" cy="737020"/>
            <a:chOff x="646176" y="2578012"/>
            <a:chExt cx="4572000" cy="737020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0F08C6AA-2EE7-0217-9E0B-88B805A26717}"/>
                </a:ext>
              </a:extLst>
            </p:cNvPr>
            <p:cNvSpPr/>
            <p:nvPr/>
          </p:nvSpPr>
          <p:spPr>
            <a:xfrm>
              <a:off x="646176" y="2863928"/>
              <a:ext cx="4572000" cy="45110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Specification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3EEC58D-5218-647D-1BF8-17D704B6B9CA}"/>
                </a:ext>
              </a:extLst>
            </p:cNvPr>
            <p:cNvCxnSpPr/>
            <p:nvPr/>
          </p:nvCxnSpPr>
          <p:spPr>
            <a:xfrm>
              <a:off x="2927604" y="257801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0261E72-7F90-8A7B-C5D6-B1766FC4653F}"/>
              </a:ext>
            </a:extLst>
          </p:cNvPr>
          <p:cNvGrpSpPr/>
          <p:nvPr/>
        </p:nvGrpSpPr>
        <p:grpSpPr>
          <a:xfrm>
            <a:off x="641604" y="3619832"/>
            <a:ext cx="4572000" cy="737020"/>
            <a:chOff x="641604" y="4052052"/>
            <a:chExt cx="4572000" cy="737020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B9EF5D19-4E6A-F37F-4C90-B5737C5EEC4A}"/>
                </a:ext>
              </a:extLst>
            </p:cNvPr>
            <p:cNvSpPr/>
            <p:nvPr/>
          </p:nvSpPr>
          <p:spPr>
            <a:xfrm>
              <a:off x="641604" y="4337968"/>
              <a:ext cx="4572000" cy="45110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Evaluation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EF5EFA7-FE2A-6648-D1EF-2EC2C4D04F9F}"/>
                </a:ext>
              </a:extLst>
            </p:cNvPr>
            <p:cNvCxnSpPr/>
            <p:nvPr/>
          </p:nvCxnSpPr>
          <p:spPr>
            <a:xfrm>
              <a:off x="2927604" y="405205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23" name="Rounded Rectangle 5122">
            <a:extLst>
              <a:ext uri="{FF2B5EF4-FFF2-40B4-BE49-F238E27FC236}">
                <a16:creationId xmlns:a16="http://schemas.microsoft.com/office/drawing/2014/main" id="{2BBDDDD7-0255-47E2-209F-9C32ECEA8E3B}"/>
              </a:ext>
            </a:extLst>
          </p:cNvPr>
          <p:cNvSpPr/>
          <p:nvPr/>
        </p:nvSpPr>
        <p:spPr>
          <a:xfrm>
            <a:off x="6762211" y="1694688"/>
            <a:ext cx="4572000" cy="4511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</p:txBody>
      </p:sp>
      <p:grpSp>
        <p:nvGrpSpPr>
          <p:cNvPr id="5124" name="Group 5123">
            <a:extLst>
              <a:ext uri="{FF2B5EF4-FFF2-40B4-BE49-F238E27FC236}">
                <a16:creationId xmlns:a16="http://schemas.microsoft.com/office/drawing/2014/main" id="{1AEF12F1-FB12-8C7A-2D50-D2E9688E5CD6}"/>
              </a:ext>
            </a:extLst>
          </p:cNvPr>
          <p:cNvGrpSpPr/>
          <p:nvPr/>
        </p:nvGrpSpPr>
        <p:grpSpPr>
          <a:xfrm>
            <a:off x="6762211" y="2145792"/>
            <a:ext cx="4572000" cy="737020"/>
            <a:chOff x="646176" y="1840992"/>
            <a:chExt cx="4572000" cy="737020"/>
          </a:xfrm>
        </p:grpSpPr>
        <p:sp>
          <p:nvSpPr>
            <p:cNvPr id="5125" name="Rounded Rectangle 5124">
              <a:extLst>
                <a:ext uri="{FF2B5EF4-FFF2-40B4-BE49-F238E27FC236}">
                  <a16:creationId xmlns:a16="http://schemas.microsoft.com/office/drawing/2014/main" id="{6457A1FE-7353-A586-5DB0-186B0B564FF2}"/>
                </a:ext>
              </a:extLst>
            </p:cNvPr>
            <p:cNvSpPr/>
            <p:nvPr/>
          </p:nvSpPr>
          <p:spPr>
            <a:xfrm>
              <a:off x="646176" y="2126908"/>
              <a:ext cx="4572000" cy="451104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Preprocessing</a:t>
              </a:r>
            </a:p>
          </p:txBody>
        </p:sp>
        <p:cxnSp>
          <p:nvCxnSpPr>
            <p:cNvPr id="5126" name="Straight Arrow Connector 5125">
              <a:extLst>
                <a:ext uri="{FF2B5EF4-FFF2-40B4-BE49-F238E27FC236}">
                  <a16:creationId xmlns:a16="http://schemas.microsoft.com/office/drawing/2014/main" id="{DBDA5C18-E799-1300-0625-594409D42BA8}"/>
                </a:ext>
              </a:extLst>
            </p:cNvPr>
            <p:cNvCxnSpPr>
              <a:cxnSpLocks/>
            </p:cNvCxnSpPr>
            <p:nvPr/>
          </p:nvCxnSpPr>
          <p:spPr>
            <a:xfrm>
              <a:off x="2941543" y="184099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27" name="Group 5126">
            <a:extLst>
              <a:ext uri="{FF2B5EF4-FFF2-40B4-BE49-F238E27FC236}">
                <a16:creationId xmlns:a16="http://schemas.microsoft.com/office/drawing/2014/main" id="{6A90B095-64DA-3FC3-0DD5-0C3C710D0C53}"/>
              </a:ext>
            </a:extLst>
          </p:cNvPr>
          <p:cNvGrpSpPr/>
          <p:nvPr/>
        </p:nvGrpSpPr>
        <p:grpSpPr>
          <a:xfrm>
            <a:off x="6762211" y="2882812"/>
            <a:ext cx="4572000" cy="737020"/>
            <a:chOff x="646176" y="2578012"/>
            <a:chExt cx="4572000" cy="737020"/>
          </a:xfrm>
        </p:grpSpPr>
        <p:sp>
          <p:nvSpPr>
            <p:cNvPr id="5128" name="Rounded Rectangle 5127">
              <a:extLst>
                <a:ext uri="{FF2B5EF4-FFF2-40B4-BE49-F238E27FC236}">
                  <a16:creationId xmlns:a16="http://schemas.microsoft.com/office/drawing/2014/main" id="{CED9F749-5586-A228-DAF2-DBEABF30709E}"/>
                </a:ext>
              </a:extLst>
            </p:cNvPr>
            <p:cNvSpPr/>
            <p:nvPr/>
          </p:nvSpPr>
          <p:spPr>
            <a:xfrm>
              <a:off x="646176" y="2863928"/>
              <a:ext cx="4572000" cy="45110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Specification</a:t>
              </a:r>
            </a:p>
          </p:txBody>
        </p:sp>
        <p:cxnSp>
          <p:nvCxnSpPr>
            <p:cNvPr id="5129" name="Straight Arrow Connector 5128">
              <a:extLst>
                <a:ext uri="{FF2B5EF4-FFF2-40B4-BE49-F238E27FC236}">
                  <a16:creationId xmlns:a16="http://schemas.microsoft.com/office/drawing/2014/main" id="{D5DAEBE0-CD4C-17FD-FDC5-9D1583566AC6}"/>
                </a:ext>
              </a:extLst>
            </p:cNvPr>
            <p:cNvCxnSpPr/>
            <p:nvPr/>
          </p:nvCxnSpPr>
          <p:spPr>
            <a:xfrm>
              <a:off x="2927604" y="257801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30" name="Group 5129">
            <a:extLst>
              <a:ext uri="{FF2B5EF4-FFF2-40B4-BE49-F238E27FC236}">
                <a16:creationId xmlns:a16="http://schemas.microsoft.com/office/drawing/2014/main" id="{B571F969-2061-238D-1A14-6A82F7930C04}"/>
              </a:ext>
            </a:extLst>
          </p:cNvPr>
          <p:cNvGrpSpPr/>
          <p:nvPr/>
        </p:nvGrpSpPr>
        <p:grpSpPr>
          <a:xfrm>
            <a:off x="6757639" y="3619832"/>
            <a:ext cx="4572000" cy="737020"/>
            <a:chOff x="641604" y="3315032"/>
            <a:chExt cx="4572000" cy="737020"/>
          </a:xfrm>
        </p:grpSpPr>
        <p:sp>
          <p:nvSpPr>
            <p:cNvPr id="5131" name="Rounded Rectangle 5130">
              <a:extLst>
                <a:ext uri="{FF2B5EF4-FFF2-40B4-BE49-F238E27FC236}">
                  <a16:creationId xmlns:a16="http://schemas.microsoft.com/office/drawing/2014/main" id="{E9F71ABC-5CDF-D513-F472-0514FC2BDD25}"/>
                </a:ext>
              </a:extLst>
            </p:cNvPr>
            <p:cNvSpPr/>
            <p:nvPr/>
          </p:nvSpPr>
          <p:spPr>
            <a:xfrm>
              <a:off x="641604" y="3600948"/>
              <a:ext cx="4572000" cy="45110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Training</a:t>
              </a:r>
            </a:p>
          </p:txBody>
        </p:sp>
        <p:cxnSp>
          <p:nvCxnSpPr>
            <p:cNvPr id="5132" name="Straight Arrow Connector 5131">
              <a:extLst>
                <a:ext uri="{FF2B5EF4-FFF2-40B4-BE49-F238E27FC236}">
                  <a16:creationId xmlns:a16="http://schemas.microsoft.com/office/drawing/2014/main" id="{3199C012-2E2D-05C4-3102-B2DC18C5E3B1}"/>
                </a:ext>
              </a:extLst>
            </p:cNvPr>
            <p:cNvCxnSpPr/>
            <p:nvPr/>
          </p:nvCxnSpPr>
          <p:spPr>
            <a:xfrm>
              <a:off x="2927604" y="331503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33" name="Group 5132">
            <a:extLst>
              <a:ext uri="{FF2B5EF4-FFF2-40B4-BE49-F238E27FC236}">
                <a16:creationId xmlns:a16="http://schemas.microsoft.com/office/drawing/2014/main" id="{47B23D15-C27A-689D-F174-8BB19947D48E}"/>
              </a:ext>
            </a:extLst>
          </p:cNvPr>
          <p:cNvGrpSpPr/>
          <p:nvPr/>
        </p:nvGrpSpPr>
        <p:grpSpPr>
          <a:xfrm>
            <a:off x="6757639" y="4356852"/>
            <a:ext cx="4572000" cy="737020"/>
            <a:chOff x="641604" y="4052052"/>
            <a:chExt cx="4572000" cy="737020"/>
          </a:xfrm>
        </p:grpSpPr>
        <p:sp>
          <p:nvSpPr>
            <p:cNvPr id="5134" name="Rounded Rectangle 5133">
              <a:extLst>
                <a:ext uri="{FF2B5EF4-FFF2-40B4-BE49-F238E27FC236}">
                  <a16:creationId xmlns:a16="http://schemas.microsoft.com/office/drawing/2014/main" id="{1E8E1B51-6CA6-347C-A794-677F092E6A52}"/>
                </a:ext>
              </a:extLst>
            </p:cNvPr>
            <p:cNvSpPr/>
            <p:nvPr/>
          </p:nvSpPr>
          <p:spPr>
            <a:xfrm>
              <a:off x="641604" y="4337968"/>
              <a:ext cx="4572000" cy="451104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Evaluation</a:t>
              </a:r>
            </a:p>
          </p:txBody>
        </p:sp>
        <p:cxnSp>
          <p:nvCxnSpPr>
            <p:cNvPr id="5135" name="Straight Arrow Connector 5134">
              <a:extLst>
                <a:ext uri="{FF2B5EF4-FFF2-40B4-BE49-F238E27FC236}">
                  <a16:creationId xmlns:a16="http://schemas.microsoft.com/office/drawing/2014/main" id="{D68DBC6E-2A5A-F373-8F9E-B164DC5E4A61}"/>
                </a:ext>
              </a:extLst>
            </p:cNvPr>
            <p:cNvCxnSpPr/>
            <p:nvPr/>
          </p:nvCxnSpPr>
          <p:spPr>
            <a:xfrm>
              <a:off x="2927604" y="405205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36" name="Group 5135">
            <a:extLst>
              <a:ext uri="{FF2B5EF4-FFF2-40B4-BE49-F238E27FC236}">
                <a16:creationId xmlns:a16="http://schemas.microsoft.com/office/drawing/2014/main" id="{34870109-80DC-D443-3A2B-2B660BF7481A}"/>
              </a:ext>
            </a:extLst>
          </p:cNvPr>
          <p:cNvGrpSpPr/>
          <p:nvPr/>
        </p:nvGrpSpPr>
        <p:grpSpPr>
          <a:xfrm>
            <a:off x="6757639" y="5093872"/>
            <a:ext cx="4572000" cy="737020"/>
            <a:chOff x="641604" y="4789072"/>
            <a:chExt cx="4572000" cy="737020"/>
          </a:xfrm>
        </p:grpSpPr>
        <p:sp>
          <p:nvSpPr>
            <p:cNvPr id="5137" name="Rounded Rectangle 5136">
              <a:extLst>
                <a:ext uri="{FF2B5EF4-FFF2-40B4-BE49-F238E27FC236}">
                  <a16:creationId xmlns:a16="http://schemas.microsoft.com/office/drawing/2014/main" id="{D9AB0ABE-1B35-8409-EC5F-C8BD55D4A935}"/>
                </a:ext>
              </a:extLst>
            </p:cNvPr>
            <p:cNvSpPr/>
            <p:nvPr/>
          </p:nvSpPr>
          <p:spPr>
            <a:xfrm>
              <a:off x="641604" y="5074988"/>
              <a:ext cx="4572000" cy="451104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Model Optimization</a:t>
              </a:r>
            </a:p>
          </p:txBody>
        </p:sp>
        <p:cxnSp>
          <p:nvCxnSpPr>
            <p:cNvPr id="5138" name="Straight Arrow Connector 5137">
              <a:extLst>
                <a:ext uri="{FF2B5EF4-FFF2-40B4-BE49-F238E27FC236}">
                  <a16:creationId xmlns:a16="http://schemas.microsoft.com/office/drawing/2014/main" id="{5B34A954-5664-5277-552C-C403557D0BAC}"/>
                </a:ext>
              </a:extLst>
            </p:cNvPr>
            <p:cNvCxnSpPr/>
            <p:nvPr/>
          </p:nvCxnSpPr>
          <p:spPr>
            <a:xfrm>
              <a:off x="2927604" y="478907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39" name="Group 5138">
            <a:extLst>
              <a:ext uri="{FF2B5EF4-FFF2-40B4-BE49-F238E27FC236}">
                <a16:creationId xmlns:a16="http://schemas.microsoft.com/office/drawing/2014/main" id="{59E1311A-6F76-CBF4-C87A-108AAB4D94AB}"/>
              </a:ext>
            </a:extLst>
          </p:cNvPr>
          <p:cNvGrpSpPr/>
          <p:nvPr/>
        </p:nvGrpSpPr>
        <p:grpSpPr>
          <a:xfrm>
            <a:off x="6757639" y="5830892"/>
            <a:ext cx="4572000" cy="737020"/>
            <a:chOff x="641604" y="5526092"/>
            <a:chExt cx="4572000" cy="737020"/>
          </a:xfrm>
        </p:grpSpPr>
        <p:sp>
          <p:nvSpPr>
            <p:cNvPr id="5140" name="Rounded Rectangle 5139">
              <a:extLst>
                <a:ext uri="{FF2B5EF4-FFF2-40B4-BE49-F238E27FC236}">
                  <a16:creationId xmlns:a16="http://schemas.microsoft.com/office/drawing/2014/main" id="{12C8617A-BCC9-3F2A-2239-CD12DB519867}"/>
                </a:ext>
              </a:extLst>
            </p:cNvPr>
            <p:cNvSpPr/>
            <p:nvPr/>
          </p:nvSpPr>
          <p:spPr>
            <a:xfrm>
              <a:off x="641604" y="5812008"/>
              <a:ext cx="4572000" cy="451104"/>
            </a:xfrm>
            <a:prstGeom prst="roundRect">
              <a:avLst/>
            </a:prstGeom>
            <a:solidFill>
              <a:srgbClr val="061B2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Predictions &amp; Deployment</a:t>
              </a:r>
            </a:p>
          </p:txBody>
        </p:sp>
        <p:cxnSp>
          <p:nvCxnSpPr>
            <p:cNvPr id="5141" name="Straight Arrow Connector 5140">
              <a:extLst>
                <a:ext uri="{FF2B5EF4-FFF2-40B4-BE49-F238E27FC236}">
                  <a16:creationId xmlns:a16="http://schemas.microsoft.com/office/drawing/2014/main" id="{B084067F-FBE0-00EB-4A35-434587904844}"/>
                </a:ext>
              </a:extLst>
            </p:cNvPr>
            <p:cNvCxnSpPr/>
            <p:nvPr/>
          </p:nvCxnSpPr>
          <p:spPr>
            <a:xfrm>
              <a:off x="2927604" y="552609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49" name="Rounded Rectangle 5148">
            <a:extLst>
              <a:ext uri="{FF2B5EF4-FFF2-40B4-BE49-F238E27FC236}">
                <a16:creationId xmlns:a16="http://schemas.microsoft.com/office/drawing/2014/main" id="{E2808DBA-C791-C672-7F33-333ECD125BA9}"/>
              </a:ext>
            </a:extLst>
          </p:cNvPr>
          <p:cNvSpPr/>
          <p:nvPr/>
        </p:nvSpPr>
        <p:spPr>
          <a:xfrm>
            <a:off x="641604" y="1061070"/>
            <a:ext cx="4572000" cy="451104"/>
          </a:xfrm>
          <a:prstGeom prst="round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Inferential Statistics</a:t>
            </a:r>
          </a:p>
        </p:txBody>
      </p:sp>
      <p:sp>
        <p:nvSpPr>
          <p:cNvPr id="5150" name="Rounded Rectangle 5149">
            <a:extLst>
              <a:ext uri="{FF2B5EF4-FFF2-40B4-BE49-F238E27FC236}">
                <a16:creationId xmlns:a16="http://schemas.microsoft.com/office/drawing/2014/main" id="{D11835A5-8F9E-1A9B-D1ED-E1B123FF690D}"/>
              </a:ext>
            </a:extLst>
          </p:cNvPr>
          <p:cNvSpPr/>
          <p:nvPr/>
        </p:nvSpPr>
        <p:spPr>
          <a:xfrm>
            <a:off x="6757639" y="1055570"/>
            <a:ext cx="4572000" cy="451104"/>
          </a:xfrm>
          <a:prstGeom prst="round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</a:p>
        </p:txBody>
      </p:sp>
      <p:sp>
        <p:nvSpPr>
          <p:cNvPr id="5151" name="Rectangle 5150">
            <a:extLst>
              <a:ext uri="{FF2B5EF4-FFF2-40B4-BE49-F238E27FC236}">
                <a16:creationId xmlns:a16="http://schemas.microsoft.com/office/drawing/2014/main" id="{0B2F9A8F-1DEB-36E9-E4FE-1966FB3DFCB5}"/>
              </a:ext>
            </a:extLst>
          </p:cNvPr>
          <p:cNvSpPr/>
          <p:nvPr/>
        </p:nvSpPr>
        <p:spPr>
          <a:xfrm>
            <a:off x="6559062" y="3763107"/>
            <a:ext cx="4976446" cy="221566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53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5123" grpId="0" animBg="1"/>
      <p:bldP spid="5150" grpId="0" animBg="1"/>
      <p:bldP spid="515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0C080C-4BC7-5769-5EAF-89E1B7242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30D0F2B-DA2C-A829-EE52-2BCA620A4F34}"/>
              </a:ext>
            </a:extLst>
          </p:cNvPr>
          <p:cNvCxnSpPr>
            <a:cxnSpLocks/>
          </p:cNvCxnSpPr>
          <p:nvPr/>
        </p:nvCxnSpPr>
        <p:spPr>
          <a:xfrm>
            <a:off x="5414772" y="1744209"/>
            <a:ext cx="766572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DC68B016-8974-7F31-1B71-34A42E6F7776}"/>
              </a:ext>
            </a:extLst>
          </p:cNvPr>
          <p:cNvSpPr/>
          <p:nvPr/>
        </p:nvSpPr>
        <p:spPr>
          <a:xfrm>
            <a:off x="6181344" y="1110508"/>
            <a:ext cx="5535168" cy="2926081"/>
          </a:xfrm>
          <a:prstGeom prst="roundRect">
            <a:avLst>
              <a:gd name="adj" fmla="val 5394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E82B1B66-6BA5-DD23-5826-A270484AC4DD}"/>
              </a:ext>
            </a:extLst>
          </p:cNvPr>
          <p:cNvSpPr/>
          <p:nvPr/>
        </p:nvSpPr>
        <p:spPr>
          <a:xfrm>
            <a:off x="6342881" y="2226549"/>
            <a:ext cx="2487160" cy="707701"/>
          </a:xfrm>
          <a:prstGeom prst="roundRect">
            <a:avLst/>
          </a:prstGeom>
          <a:solidFill>
            <a:srgbClr val="E0EEFD"/>
          </a:solidFill>
          <a:ln>
            <a:solidFill>
              <a:schemeClr val="accent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Removal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Missing Values</a:t>
            </a:r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935C71E5-D121-C712-E61B-91495C15E083}"/>
              </a:ext>
            </a:extLst>
          </p:cNvPr>
          <p:cNvSpPr/>
          <p:nvPr/>
        </p:nvSpPr>
        <p:spPr>
          <a:xfrm>
            <a:off x="6342881" y="3211074"/>
            <a:ext cx="2487160" cy="707701"/>
          </a:xfrm>
          <a:prstGeom prst="roundRect">
            <a:avLst/>
          </a:prstGeom>
          <a:solidFill>
            <a:srgbClr val="E0EEFD"/>
          </a:solidFill>
          <a:ln>
            <a:solidFill>
              <a:schemeClr val="accent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Dimensionality Reduction</a:t>
            </a: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A4865CB0-AF6E-340E-51F6-656E290BEBA1}"/>
              </a:ext>
            </a:extLst>
          </p:cNvPr>
          <p:cNvSpPr/>
          <p:nvPr/>
        </p:nvSpPr>
        <p:spPr>
          <a:xfrm>
            <a:off x="9073888" y="3211074"/>
            <a:ext cx="2487160" cy="707701"/>
          </a:xfrm>
          <a:prstGeom prst="roundRect">
            <a:avLst/>
          </a:prstGeom>
          <a:solidFill>
            <a:srgbClr val="E0EEFD"/>
          </a:solidFill>
          <a:ln>
            <a:solidFill>
              <a:schemeClr val="accent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Splitting</a:t>
            </a: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0B175313-8428-3768-1485-57E432174579}"/>
              </a:ext>
            </a:extLst>
          </p:cNvPr>
          <p:cNvSpPr/>
          <p:nvPr/>
        </p:nvSpPr>
        <p:spPr>
          <a:xfrm>
            <a:off x="842772" y="781617"/>
            <a:ext cx="4572000" cy="4511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0DA7BDD1-1028-DB59-56ED-7159C88AF6EA}"/>
              </a:ext>
            </a:extLst>
          </p:cNvPr>
          <p:cNvGrpSpPr/>
          <p:nvPr/>
        </p:nvGrpSpPr>
        <p:grpSpPr>
          <a:xfrm>
            <a:off x="842772" y="1232721"/>
            <a:ext cx="4572000" cy="737020"/>
            <a:chOff x="646176" y="1840992"/>
            <a:chExt cx="4572000" cy="737020"/>
          </a:xfrm>
        </p:grpSpPr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08616AA2-9FB0-2104-6090-4E87720135C6}"/>
                </a:ext>
              </a:extLst>
            </p:cNvPr>
            <p:cNvSpPr/>
            <p:nvPr/>
          </p:nvSpPr>
          <p:spPr>
            <a:xfrm>
              <a:off x="646176" y="2126908"/>
              <a:ext cx="4572000" cy="451104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Preprocessing</a:t>
              </a:r>
            </a:p>
          </p:txBody>
        </p: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91A1EC3E-0B0B-7F97-40B2-228C662F12B2}"/>
                </a:ext>
              </a:extLst>
            </p:cNvPr>
            <p:cNvCxnSpPr>
              <a:cxnSpLocks/>
            </p:cNvCxnSpPr>
            <p:nvPr/>
          </p:nvCxnSpPr>
          <p:spPr>
            <a:xfrm>
              <a:off x="2941543" y="184099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016D2204-1F1E-820D-FC4D-B9444321C092}"/>
              </a:ext>
            </a:extLst>
          </p:cNvPr>
          <p:cNvGrpSpPr/>
          <p:nvPr/>
        </p:nvGrpSpPr>
        <p:grpSpPr>
          <a:xfrm>
            <a:off x="9073889" y="2111244"/>
            <a:ext cx="2568886" cy="823006"/>
            <a:chOff x="9073889" y="2111244"/>
            <a:chExt cx="2568886" cy="823006"/>
          </a:xfrm>
        </p:grpSpPr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03167A6B-CB8A-4859-6ED5-EB01008B2987}"/>
                </a:ext>
              </a:extLst>
            </p:cNvPr>
            <p:cNvSpPr/>
            <p:nvPr/>
          </p:nvSpPr>
          <p:spPr>
            <a:xfrm>
              <a:off x="9073889" y="2226549"/>
              <a:ext cx="2487159" cy="707701"/>
            </a:xfrm>
            <a:prstGeom prst="roundRect">
              <a:avLst/>
            </a:prstGeom>
            <a:solidFill>
              <a:srgbClr val="E0EEFD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Imputation</a:t>
              </a:r>
              <a:r>
                <a:rPr lang="en-US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of Missing Values</a:t>
              </a:r>
            </a:p>
          </p:txBody>
        </p:sp>
        <p:sp>
          <p:nvSpPr>
            <p:cNvPr id="127" name="5-Point Star 126">
              <a:extLst>
                <a:ext uri="{FF2B5EF4-FFF2-40B4-BE49-F238E27FC236}">
                  <a16:creationId xmlns:a16="http://schemas.microsoft.com/office/drawing/2014/main" id="{1264FB13-68F1-751C-3693-EDD14BDFEC85}"/>
                </a:ext>
              </a:extLst>
            </p:cNvPr>
            <p:cNvSpPr/>
            <p:nvPr/>
          </p:nvSpPr>
          <p:spPr>
            <a:xfrm>
              <a:off x="11349263" y="2111244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915C6CF9-9C07-8C1F-4926-3070651FDD24}"/>
              </a:ext>
            </a:extLst>
          </p:cNvPr>
          <p:cNvGrpSpPr/>
          <p:nvPr/>
        </p:nvGrpSpPr>
        <p:grpSpPr>
          <a:xfrm>
            <a:off x="9073888" y="1130585"/>
            <a:ext cx="2564892" cy="819141"/>
            <a:chOff x="9073888" y="1130585"/>
            <a:chExt cx="2564892" cy="819141"/>
          </a:xfrm>
        </p:grpSpPr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ABB17656-2E91-56B6-86BE-9EB37D975553}"/>
                </a:ext>
              </a:extLst>
            </p:cNvPr>
            <p:cNvSpPr/>
            <p:nvPr/>
          </p:nvSpPr>
          <p:spPr>
            <a:xfrm>
              <a:off x="9073888" y="1242025"/>
              <a:ext cx="2487160" cy="707701"/>
            </a:xfrm>
            <a:prstGeom prst="roundRect">
              <a:avLst/>
            </a:prstGeom>
            <a:solidFill>
              <a:srgbClr val="E0EEFD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Feature </a:t>
              </a:r>
              <a:r>
                <a:rPr lang="en-US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Encoding</a:t>
              </a:r>
              <a:endPara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1" name="5-Point Star 130">
              <a:extLst>
                <a:ext uri="{FF2B5EF4-FFF2-40B4-BE49-F238E27FC236}">
                  <a16:creationId xmlns:a16="http://schemas.microsoft.com/office/drawing/2014/main" id="{AC51DECD-A52B-DA76-BF5D-0BD0D926F564}"/>
                </a:ext>
              </a:extLst>
            </p:cNvPr>
            <p:cNvSpPr/>
            <p:nvPr/>
          </p:nvSpPr>
          <p:spPr>
            <a:xfrm>
              <a:off x="11345268" y="1130585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C57DA65-872D-B040-4CD7-814A55AD00DB}"/>
              </a:ext>
            </a:extLst>
          </p:cNvPr>
          <p:cNvGrpSpPr/>
          <p:nvPr/>
        </p:nvGrpSpPr>
        <p:grpSpPr>
          <a:xfrm>
            <a:off x="10459298" y="6594547"/>
            <a:ext cx="1593228" cy="263453"/>
            <a:chOff x="10237541" y="6446909"/>
            <a:chExt cx="1871188" cy="309416"/>
          </a:xfrm>
        </p:grpSpPr>
        <p:sp>
          <p:nvSpPr>
            <p:cNvPr id="134" name="5-Point Star 133">
              <a:extLst>
                <a:ext uri="{FF2B5EF4-FFF2-40B4-BE49-F238E27FC236}">
                  <a16:creationId xmlns:a16="http://schemas.microsoft.com/office/drawing/2014/main" id="{5299F33F-E609-3A25-25CA-A4B339E1AA47}"/>
                </a:ext>
              </a:extLst>
            </p:cNvPr>
            <p:cNvSpPr/>
            <p:nvPr/>
          </p:nvSpPr>
          <p:spPr>
            <a:xfrm>
              <a:off x="10237541" y="6446909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E84BAF5-99BA-60A7-5B27-DF74386D2104}"/>
                </a:ext>
              </a:extLst>
            </p:cNvPr>
            <p:cNvSpPr txBox="1"/>
            <p:nvPr/>
          </p:nvSpPr>
          <p:spPr>
            <a:xfrm>
              <a:off x="10531053" y="6448548"/>
              <a:ext cx="15776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LINK to more info</a:t>
              </a:r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1203C92F-1CC2-E094-DF7E-8DA825D16117}"/>
              </a:ext>
            </a:extLst>
          </p:cNvPr>
          <p:cNvGrpSpPr/>
          <p:nvPr/>
        </p:nvGrpSpPr>
        <p:grpSpPr>
          <a:xfrm>
            <a:off x="6342881" y="1133229"/>
            <a:ext cx="2567181" cy="816497"/>
            <a:chOff x="6342881" y="1133229"/>
            <a:chExt cx="2567181" cy="816497"/>
          </a:xfrm>
        </p:grpSpPr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716E0EC5-6CC7-1172-BB7C-E7D5CE33B706}"/>
                </a:ext>
              </a:extLst>
            </p:cNvPr>
            <p:cNvSpPr/>
            <p:nvPr/>
          </p:nvSpPr>
          <p:spPr>
            <a:xfrm>
              <a:off x="6342881" y="1242025"/>
              <a:ext cx="2487160" cy="707701"/>
            </a:xfrm>
            <a:prstGeom prst="roundRect">
              <a:avLst/>
            </a:prstGeom>
            <a:solidFill>
              <a:srgbClr val="E0EEFD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Feature </a:t>
              </a:r>
              <a:r>
                <a:rPr lang="en-US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Scaling</a:t>
              </a:r>
              <a:endParaRPr lang="en-US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6" name="5-Point Star 135">
              <a:extLst>
                <a:ext uri="{FF2B5EF4-FFF2-40B4-BE49-F238E27FC236}">
                  <a16:creationId xmlns:a16="http://schemas.microsoft.com/office/drawing/2014/main" id="{D25D2CEC-FBC3-C299-E6BA-632CE6CA8666}"/>
                </a:ext>
              </a:extLst>
            </p:cNvPr>
            <p:cNvSpPr/>
            <p:nvPr/>
          </p:nvSpPr>
          <p:spPr>
            <a:xfrm>
              <a:off x="8616550" y="1133229"/>
              <a:ext cx="293512" cy="282908"/>
            </a:xfrm>
            <a:prstGeom prst="star5">
              <a:avLst>
                <a:gd name="adj" fmla="val 32918"/>
                <a:gd name="hf" fmla="val 105146"/>
                <a:gd name="vf" fmla="val 110557"/>
              </a:avLst>
            </a:prstGeom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359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1" grpId="0" animBg="1"/>
      <p:bldP spid="82" grpId="0" animBg="1"/>
      <p:bldP spid="9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B21F0-310D-E190-0A56-D9428DDD4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69EB6EB-4419-0423-15DF-A1DCA95FDA08}"/>
              </a:ext>
            </a:extLst>
          </p:cNvPr>
          <p:cNvSpPr/>
          <p:nvPr/>
        </p:nvSpPr>
        <p:spPr>
          <a:xfrm>
            <a:off x="6538262" y="581624"/>
            <a:ext cx="4888955" cy="3723607"/>
          </a:xfrm>
          <a:prstGeom prst="roundRect">
            <a:avLst>
              <a:gd name="adj" fmla="val 5394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3F2B6C1-93C9-A598-C9BF-28A6558A1192}"/>
              </a:ext>
            </a:extLst>
          </p:cNvPr>
          <p:cNvGrpSpPr/>
          <p:nvPr/>
        </p:nvGrpSpPr>
        <p:grpSpPr>
          <a:xfrm>
            <a:off x="6694525" y="797352"/>
            <a:ext cx="2174532" cy="2411052"/>
            <a:chOff x="838200" y="1579570"/>
            <a:chExt cx="2386263" cy="2645811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065283A1-13B1-02B2-51A7-6234C88CECEB}"/>
                </a:ext>
              </a:extLst>
            </p:cNvPr>
            <p:cNvSpPr/>
            <p:nvPr/>
          </p:nvSpPr>
          <p:spPr>
            <a:xfrm>
              <a:off x="838200" y="1579570"/>
              <a:ext cx="2386263" cy="850381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Supervised Learning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3CF19DC6-01EA-5B37-6AAA-DAA3475E131C}"/>
                </a:ext>
              </a:extLst>
            </p:cNvPr>
            <p:cNvSpPr/>
            <p:nvPr/>
          </p:nvSpPr>
          <p:spPr>
            <a:xfrm>
              <a:off x="838200" y="2531327"/>
              <a:ext cx="2386263" cy="1694054"/>
            </a:xfrm>
            <a:prstGeom prst="roundRect">
              <a:avLst>
                <a:gd name="adj" fmla="val 6583"/>
              </a:avLst>
            </a:prstGeom>
            <a:solidFill>
              <a:schemeClr val="tx2">
                <a:lumMod val="10000"/>
                <a:lumOff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66700" lvl="1" indent="-103188"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Regression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Support vector machines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Decision trees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C1A7A10-8953-84A6-57E0-226355446F3A}"/>
              </a:ext>
            </a:extLst>
          </p:cNvPr>
          <p:cNvGrpSpPr/>
          <p:nvPr/>
        </p:nvGrpSpPr>
        <p:grpSpPr>
          <a:xfrm>
            <a:off x="9091992" y="797354"/>
            <a:ext cx="2174532" cy="2411050"/>
            <a:chOff x="3469105" y="1579572"/>
            <a:chExt cx="2386263" cy="2645809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CFEC10CC-9566-7570-ED17-D599961B7CC2}"/>
                </a:ext>
              </a:extLst>
            </p:cNvPr>
            <p:cNvSpPr/>
            <p:nvPr/>
          </p:nvSpPr>
          <p:spPr>
            <a:xfrm>
              <a:off x="3469105" y="1579572"/>
              <a:ext cx="2386263" cy="85038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Unsupervised Learning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697870F0-3B92-9D8B-4F79-111C5FADB77B}"/>
                </a:ext>
              </a:extLst>
            </p:cNvPr>
            <p:cNvSpPr/>
            <p:nvPr/>
          </p:nvSpPr>
          <p:spPr>
            <a:xfrm>
              <a:off x="3469105" y="2531327"/>
              <a:ext cx="2386263" cy="1694054"/>
            </a:xfrm>
            <a:prstGeom prst="roundRect">
              <a:avLst>
                <a:gd name="adj" fmla="val 6583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66700" lvl="1" indent="-103188"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K-means clustering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Hierarchical clustering</a:t>
              </a:r>
            </a:p>
            <a:p>
              <a:pPr marL="266700" lvl="1" indent="-103188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Principal components analysis</a:t>
              </a:r>
            </a:p>
            <a:p>
              <a:pPr marL="355600" lvl="1" indent="-192088"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D290CDF-73CD-10A1-A19B-B5DA2D95F7EE}"/>
              </a:ext>
            </a:extLst>
          </p:cNvPr>
          <p:cNvSpPr/>
          <p:nvPr/>
        </p:nvSpPr>
        <p:spPr>
          <a:xfrm>
            <a:off x="6694524" y="3322873"/>
            <a:ext cx="2174532" cy="774927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Semi-supervised Learning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F5E7171-E19F-6D74-1F72-0478E009AC82}"/>
              </a:ext>
            </a:extLst>
          </p:cNvPr>
          <p:cNvSpPr/>
          <p:nvPr/>
        </p:nvSpPr>
        <p:spPr>
          <a:xfrm>
            <a:off x="9091991" y="3322869"/>
            <a:ext cx="2174532" cy="774927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rgbClr val="340E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Reinforcement Learning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A438BE3-8CE1-7C6D-9BE9-85589E38FEDF}"/>
              </a:ext>
            </a:extLst>
          </p:cNvPr>
          <p:cNvCxnSpPr>
            <a:cxnSpLocks/>
          </p:cNvCxnSpPr>
          <p:nvPr/>
        </p:nvCxnSpPr>
        <p:spPr>
          <a:xfrm>
            <a:off x="5329711" y="2464530"/>
            <a:ext cx="1208551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CA05579F-AEF1-AB42-188C-8C8230D4A336}"/>
              </a:ext>
            </a:extLst>
          </p:cNvPr>
          <p:cNvSpPr/>
          <p:nvPr/>
        </p:nvSpPr>
        <p:spPr>
          <a:xfrm>
            <a:off x="842772" y="781617"/>
            <a:ext cx="4572000" cy="4511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83B78CA-5886-DDBD-4846-4F835FD8C32F}"/>
              </a:ext>
            </a:extLst>
          </p:cNvPr>
          <p:cNvGrpSpPr/>
          <p:nvPr/>
        </p:nvGrpSpPr>
        <p:grpSpPr>
          <a:xfrm>
            <a:off x="842772" y="1232721"/>
            <a:ext cx="4572000" cy="737020"/>
            <a:chOff x="646176" y="1840992"/>
            <a:chExt cx="4572000" cy="737020"/>
          </a:xfrm>
        </p:grpSpPr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369E8F3D-866F-8FC8-01F9-9F51731F6CB0}"/>
                </a:ext>
              </a:extLst>
            </p:cNvPr>
            <p:cNvSpPr/>
            <p:nvPr/>
          </p:nvSpPr>
          <p:spPr>
            <a:xfrm>
              <a:off x="646176" y="2126908"/>
              <a:ext cx="4572000" cy="451104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Preprocessing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084A06AE-966F-2216-7421-9F070474D5BE}"/>
                </a:ext>
              </a:extLst>
            </p:cNvPr>
            <p:cNvCxnSpPr>
              <a:cxnSpLocks/>
            </p:cNvCxnSpPr>
            <p:nvPr/>
          </p:nvCxnSpPr>
          <p:spPr>
            <a:xfrm>
              <a:off x="2941543" y="184099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E0892FC-62AA-4323-D228-07E6AB22C16F}"/>
              </a:ext>
            </a:extLst>
          </p:cNvPr>
          <p:cNvGrpSpPr/>
          <p:nvPr/>
        </p:nvGrpSpPr>
        <p:grpSpPr>
          <a:xfrm>
            <a:off x="842772" y="1969741"/>
            <a:ext cx="4572000" cy="737020"/>
            <a:chOff x="646176" y="2578012"/>
            <a:chExt cx="4572000" cy="737020"/>
          </a:xfrm>
        </p:grpSpPr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E81F79EA-6ADC-CCB1-FEFF-12ACCB88CFD0}"/>
                </a:ext>
              </a:extLst>
            </p:cNvPr>
            <p:cNvSpPr/>
            <p:nvPr/>
          </p:nvSpPr>
          <p:spPr>
            <a:xfrm>
              <a:off x="646176" y="2863928"/>
              <a:ext cx="4572000" cy="451104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Specification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54EDD4C3-9030-5FBD-98F3-CB7FA6BAAF3D}"/>
                </a:ext>
              </a:extLst>
            </p:cNvPr>
            <p:cNvCxnSpPr/>
            <p:nvPr/>
          </p:nvCxnSpPr>
          <p:spPr>
            <a:xfrm>
              <a:off x="2927604" y="2578012"/>
              <a:ext cx="0" cy="285916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893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4" grpId="0" animBg="1"/>
      <p:bldP spid="2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22827</TotalTime>
  <Words>850</Words>
  <Application>Microsoft Macintosh PowerPoint</Application>
  <PresentationFormat>Widescreen</PresentationFormat>
  <Paragraphs>260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.SF NS</vt:lpstr>
      <vt:lpstr>source-serif-pro</vt:lpstr>
      <vt:lpstr>Times</vt:lpstr>
      <vt:lpstr>Aptos</vt:lpstr>
      <vt:lpstr>Aptos Display</vt:lpstr>
      <vt:lpstr>Arial</vt:lpstr>
      <vt:lpstr>Verdana</vt:lpstr>
      <vt:lpstr>Office Theme</vt:lpstr>
      <vt:lpstr>(A Whirlwind) Introduction to Machine Learning in R</vt:lpstr>
      <vt:lpstr>Agenda</vt:lpstr>
      <vt:lpstr>Introduction to Machine Learning</vt:lpstr>
      <vt:lpstr>Machine Learning Approaches</vt:lpstr>
      <vt:lpstr>Machine Learning Approaches</vt:lpstr>
      <vt:lpstr>Machine Learning Approaches</vt:lpstr>
      <vt:lpstr>Introduction to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Framingham Heart Study</vt:lpstr>
      <vt:lpstr>Framingham Heart Study Dataset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Shireen Parimoo</dc:creator>
  <cp:lastModifiedBy>Shireen Parimoo</cp:lastModifiedBy>
  <cp:revision>488</cp:revision>
  <cp:lastPrinted>2024-06-25T13:15:35Z</cp:lastPrinted>
  <dcterms:created xsi:type="dcterms:W3CDTF">2024-05-28T20:16:01Z</dcterms:created>
  <dcterms:modified xsi:type="dcterms:W3CDTF">2024-11-05T18:12:43Z</dcterms:modified>
</cp:coreProperties>
</file>

<file path=docProps/thumbnail.jpeg>
</file>